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sldIdLst>
    <p:sldId id="256" r:id="rId2"/>
    <p:sldId id="415" r:id="rId3"/>
    <p:sldId id="257" r:id="rId4"/>
    <p:sldId id="258" r:id="rId5"/>
    <p:sldId id="416" r:id="rId6"/>
    <p:sldId id="259" r:id="rId7"/>
    <p:sldId id="417" r:id="rId8"/>
    <p:sldId id="418" r:id="rId9"/>
    <p:sldId id="313" r:id="rId10"/>
    <p:sldId id="312" r:id="rId11"/>
    <p:sldId id="315" r:id="rId12"/>
    <p:sldId id="316" r:id="rId13"/>
    <p:sldId id="317" r:id="rId14"/>
    <p:sldId id="377" r:id="rId15"/>
    <p:sldId id="387" r:id="rId16"/>
    <p:sldId id="388" r:id="rId17"/>
    <p:sldId id="389" r:id="rId18"/>
    <p:sldId id="390" r:id="rId19"/>
    <p:sldId id="391" r:id="rId20"/>
    <p:sldId id="392" r:id="rId21"/>
    <p:sldId id="393" r:id="rId22"/>
    <p:sldId id="396" r:id="rId23"/>
    <p:sldId id="403" r:id="rId24"/>
    <p:sldId id="405" r:id="rId25"/>
    <p:sldId id="404" r:id="rId26"/>
    <p:sldId id="402" r:id="rId27"/>
    <p:sldId id="397" r:id="rId28"/>
    <p:sldId id="401" r:id="rId29"/>
    <p:sldId id="407" r:id="rId30"/>
    <p:sldId id="419" r:id="rId31"/>
    <p:sldId id="261" r:id="rId32"/>
    <p:sldId id="421" r:id="rId33"/>
    <p:sldId id="262" r:id="rId34"/>
    <p:sldId id="263" r:id="rId35"/>
    <p:sldId id="420" r:id="rId36"/>
    <p:sldId id="302" r:id="rId37"/>
    <p:sldId id="304" r:id="rId38"/>
    <p:sldId id="305" r:id="rId39"/>
    <p:sldId id="267" r:id="rId40"/>
    <p:sldId id="265" r:id="rId41"/>
    <p:sldId id="422" r:id="rId42"/>
    <p:sldId id="376"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79" r:id="rId56"/>
    <p:sldId id="380" r:id="rId57"/>
    <p:sldId id="362" r:id="rId58"/>
    <p:sldId id="363" r:id="rId59"/>
    <p:sldId id="381" r:id="rId60"/>
    <p:sldId id="364" r:id="rId61"/>
    <p:sldId id="471" r:id="rId62"/>
    <p:sldId id="472" r:id="rId63"/>
    <p:sldId id="473" r:id="rId64"/>
    <p:sldId id="474" r:id="rId65"/>
    <p:sldId id="318" r:id="rId66"/>
    <p:sldId id="311" r:id="rId67"/>
    <p:sldId id="319" r:id="rId68"/>
    <p:sldId id="320" r:id="rId69"/>
    <p:sldId id="323" r:id="rId70"/>
    <p:sldId id="324" r:id="rId71"/>
    <p:sldId id="325" r:id="rId72"/>
    <p:sldId id="328" r:id="rId73"/>
    <p:sldId id="330" r:id="rId74"/>
    <p:sldId id="331" r:id="rId75"/>
    <p:sldId id="332" r:id="rId76"/>
    <p:sldId id="333" r:id="rId77"/>
    <p:sldId id="334" r:id="rId78"/>
    <p:sldId id="335" r:id="rId79"/>
    <p:sldId id="337" r:id="rId80"/>
    <p:sldId id="338" r:id="rId81"/>
    <p:sldId id="339" r:id="rId82"/>
    <p:sldId id="340" r:id="rId83"/>
    <p:sldId id="344" r:id="rId84"/>
    <p:sldId id="345" r:id="rId85"/>
    <p:sldId id="346" r:id="rId86"/>
    <p:sldId id="347" r:id="rId87"/>
    <p:sldId id="383" r:id="rId88"/>
    <p:sldId id="385" r:id="rId89"/>
    <p:sldId id="386" r:id="rId90"/>
    <p:sldId id="384" r:id="rId91"/>
    <p:sldId id="348" r:id="rId92"/>
    <p:sldId id="349" r:id="rId93"/>
    <p:sldId id="475" r:id="rId94"/>
    <p:sldId id="423" r:id="rId95"/>
    <p:sldId id="424" r:id="rId96"/>
    <p:sldId id="425" r:id="rId97"/>
    <p:sldId id="426" r:id="rId98"/>
    <p:sldId id="435" r:id="rId99"/>
    <p:sldId id="436" r:id="rId100"/>
    <p:sldId id="437" r:id="rId101"/>
    <p:sldId id="438" r:id="rId102"/>
    <p:sldId id="439" r:id="rId103"/>
    <p:sldId id="440" r:id="rId104"/>
    <p:sldId id="441" r:id="rId105"/>
    <p:sldId id="442" r:id="rId106"/>
    <p:sldId id="443" r:id="rId107"/>
    <p:sldId id="444" r:id="rId108"/>
    <p:sldId id="445" r:id="rId109"/>
    <p:sldId id="446" r:id="rId110"/>
    <p:sldId id="447" r:id="rId111"/>
    <p:sldId id="448" r:id="rId112"/>
    <p:sldId id="449" r:id="rId113"/>
    <p:sldId id="450" r:id="rId114"/>
    <p:sldId id="451" r:id="rId115"/>
    <p:sldId id="452" r:id="rId116"/>
    <p:sldId id="453" r:id="rId117"/>
    <p:sldId id="454" r:id="rId118"/>
    <p:sldId id="455" r:id="rId119"/>
    <p:sldId id="456" r:id="rId120"/>
    <p:sldId id="457" r:id="rId121"/>
    <p:sldId id="458" r:id="rId122"/>
    <p:sldId id="459" r:id="rId123"/>
    <p:sldId id="460" r:id="rId124"/>
    <p:sldId id="461" r:id="rId125"/>
    <p:sldId id="462" r:id="rId126"/>
    <p:sldId id="463" r:id="rId127"/>
    <p:sldId id="465" r:id="rId128"/>
    <p:sldId id="466" r:id="rId129"/>
    <p:sldId id="467" r:id="rId130"/>
    <p:sldId id="468" r:id="rId131"/>
    <p:sldId id="469" r:id="rId132"/>
    <p:sldId id="470" r:id="rId1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4AD75B-CC0D-4F38-94A3-3A2B8F456E9F}" type="datetimeFigureOut">
              <a:rPr lang="en-US" smtClean="0"/>
              <a:t>4/11/2020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34999B-7C51-4D4D-93B1-B57BCC08B0B6}" type="slidenum">
              <a:rPr lang="en-US" smtClean="0"/>
              <a:t>‹#›</a:t>
            </a:fld>
            <a:endParaRPr lang="en-US"/>
          </a:p>
        </p:txBody>
      </p:sp>
    </p:spTree>
    <p:extLst>
      <p:ext uri="{BB962C8B-B14F-4D97-AF65-F5344CB8AC3E}">
        <p14:creationId xmlns:p14="http://schemas.microsoft.com/office/powerpoint/2010/main" val="242718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4999B-7C51-4D4D-93B1-B57BCC08B0B6}" type="slidenum">
              <a:rPr lang="en-US" smtClean="0"/>
              <a:t>6</a:t>
            </a:fld>
            <a:endParaRPr lang="en-US"/>
          </a:p>
        </p:txBody>
      </p:sp>
    </p:spTree>
    <p:extLst>
      <p:ext uri="{BB962C8B-B14F-4D97-AF65-F5344CB8AC3E}">
        <p14:creationId xmlns:p14="http://schemas.microsoft.com/office/powerpoint/2010/main" val="1276854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4999B-7C51-4D4D-93B1-B57BCC08B0B6}" type="slidenum">
              <a:rPr lang="en-US" smtClean="0"/>
              <a:t>51</a:t>
            </a:fld>
            <a:endParaRPr lang="en-US"/>
          </a:p>
        </p:txBody>
      </p:sp>
    </p:spTree>
    <p:extLst>
      <p:ext uri="{BB962C8B-B14F-4D97-AF65-F5344CB8AC3E}">
        <p14:creationId xmlns:p14="http://schemas.microsoft.com/office/powerpoint/2010/main" val="287633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0D7EF6-48D5-4A0D-A9B3-AB6B15CAE9C1}" type="slidenum">
              <a:rPr lang="en-US" altLang="en-US" smtClean="0"/>
              <a:pPr/>
              <a:t>52</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282BDDA-49D4-466C-8FC7-52F658103F31}" type="slidenum">
              <a:rPr lang="en-US" altLang="en-US" smtClean="0"/>
              <a:pPr/>
              <a:t>54</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6FCBBD3-47C6-452F-A715-350F72844945}" type="slidenum">
              <a:rPr lang="en-US" altLang="en-US" smtClean="0"/>
              <a:pPr/>
              <a:t>58</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4999B-7C51-4D4D-93B1-B57BCC08B0B6}" type="slidenum">
              <a:rPr lang="en-US" smtClean="0"/>
              <a:t>59</a:t>
            </a:fld>
            <a:endParaRPr lang="en-US"/>
          </a:p>
        </p:txBody>
      </p:sp>
    </p:spTree>
    <p:extLst>
      <p:ext uri="{BB962C8B-B14F-4D97-AF65-F5344CB8AC3E}">
        <p14:creationId xmlns:p14="http://schemas.microsoft.com/office/powerpoint/2010/main" val="2430244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296F65D-F144-4362-B370-127778CA1CC0}" type="slidenum">
              <a:rPr lang="en-US" altLang="en-US" smtClean="0"/>
              <a:pPr/>
              <a:t>67</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A19999B-CEFC-46E1-A45D-66E0EA59D3D5}" type="slidenum">
              <a:rPr lang="en-US" altLang="en-US" smtClean="0"/>
              <a:pPr/>
              <a:t>74</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BBF032B-C307-410C-A916-37D00D23079C}" type="slidenum">
              <a:rPr lang="en-US" altLang="en-US" smtClean="0"/>
              <a:pPr/>
              <a:t>79</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9BF0B8B-4FBA-41AB-8132-CC6EF976A3F8}" type="slidenum">
              <a:rPr lang="en-US" altLang="en-US" smtClean="0"/>
              <a:pPr/>
              <a:t>81</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BBB3864-4C4A-4A2F-B78B-57A5B33E409C}" type="slidenum">
              <a:rPr lang="en-US" altLang="en-US" smtClean="0"/>
              <a:pPr/>
              <a:t>83</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20090F-22AB-4C7F-A305-BA9BB0929FF6}" type="slidenum">
              <a:rPr lang="en-US" altLang="en-US" smtClean="0"/>
              <a:pPr/>
              <a:t>12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6515AC-579A-4867-86C6-5F27B9B7CDDC}" type="slidenum">
              <a:rPr lang="en-US" altLang="en-US" smtClean="0"/>
              <a:pPr/>
              <a:t>85</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6CDF95-C582-492F-B8A9-6189888048E0}" type="slidenum">
              <a:rPr lang="en-US" altLang="en-US" smtClean="0"/>
              <a:pPr/>
              <a:t>91</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4999B-7C51-4D4D-93B1-B57BCC08B0B6}" type="slidenum">
              <a:rPr lang="en-US" smtClean="0"/>
              <a:t>92</a:t>
            </a:fld>
            <a:endParaRPr lang="en-US"/>
          </a:p>
        </p:txBody>
      </p:sp>
    </p:spTree>
    <p:extLst>
      <p:ext uri="{BB962C8B-B14F-4D97-AF65-F5344CB8AC3E}">
        <p14:creationId xmlns:p14="http://schemas.microsoft.com/office/powerpoint/2010/main" val="2978172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2A2C102-FA8C-482C-96A4-6619F73BC2B1}" type="slidenum">
              <a:rPr lang="en-US" altLang="en-US" smtClean="0"/>
              <a:pPr/>
              <a:t>98</a:t>
            </a:fld>
            <a:endParaRPr lang="en-US" altLang="en-US" smtClean="0"/>
          </a:p>
        </p:txBody>
      </p:sp>
    </p:spTree>
    <p:extLst>
      <p:ext uri="{BB962C8B-B14F-4D97-AF65-F5344CB8AC3E}">
        <p14:creationId xmlns:p14="http://schemas.microsoft.com/office/powerpoint/2010/main" val="199301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7FB5AB8-9EDA-4684-916F-5ED9732DE210}" type="slidenum">
              <a:rPr lang="en-US" altLang="en-US" smtClean="0"/>
              <a:pPr/>
              <a:t>99</a:t>
            </a:fld>
            <a:endParaRPr lang="en-US" altLang="en-US" smtClean="0"/>
          </a:p>
        </p:txBody>
      </p:sp>
    </p:spTree>
    <p:extLst>
      <p:ext uri="{BB962C8B-B14F-4D97-AF65-F5344CB8AC3E}">
        <p14:creationId xmlns:p14="http://schemas.microsoft.com/office/powerpoint/2010/main" val="554011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736AB8D-1ECF-4FCF-BD47-6A8CB557C296}" type="slidenum">
              <a:rPr lang="en-US" altLang="en-US" smtClean="0"/>
              <a:pPr/>
              <a:t>102</a:t>
            </a:fld>
            <a:endParaRPr lang="en-US" altLang="en-US" smtClean="0"/>
          </a:p>
        </p:txBody>
      </p:sp>
    </p:spTree>
    <p:extLst>
      <p:ext uri="{BB962C8B-B14F-4D97-AF65-F5344CB8AC3E}">
        <p14:creationId xmlns:p14="http://schemas.microsoft.com/office/powerpoint/2010/main" val="2227751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3CB3164-FDFB-41C8-AE82-F906D01EB6D7}" type="slidenum">
              <a:rPr lang="en-US" altLang="en-US" smtClean="0"/>
              <a:pPr/>
              <a:t>110</a:t>
            </a:fld>
            <a:endParaRPr lang="en-US" altLang="en-US" smtClean="0"/>
          </a:p>
        </p:txBody>
      </p:sp>
    </p:spTree>
    <p:extLst>
      <p:ext uri="{BB962C8B-B14F-4D97-AF65-F5344CB8AC3E}">
        <p14:creationId xmlns:p14="http://schemas.microsoft.com/office/powerpoint/2010/main" val="2135014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C7AB88A-7947-4429-84A6-79C88983DAC6}" type="slidenum">
              <a:rPr lang="en-US" altLang="en-US" smtClean="0"/>
              <a:pPr/>
              <a:t>115</a:t>
            </a:fld>
            <a:endParaRPr lang="en-US" altLang="en-US" smtClean="0"/>
          </a:p>
        </p:txBody>
      </p:sp>
    </p:spTree>
    <p:extLst>
      <p:ext uri="{BB962C8B-B14F-4D97-AF65-F5344CB8AC3E}">
        <p14:creationId xmlns:p14="http://schemas.microsoft.com/office/powerpoint/2010/main" val="24966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483F6E7-3481-4169-A216-44700530A4AF}" type="slidenum">
              <a:rPr lang="en-US" altLang="en-US" smtClean="0"/>
              <a:pPr/>
              <a:t>124</a:t>
            </a:fld>
            <a:endParaRPr lang="en-US" altLang="en-US" smtClean="0"/>
          </a:p>
        </p:txBody>
      </p:sp>
    </p:spTree>
    <p:extLst>
      <p:ext uri="{BB962C8B-B14F-4D97-AF65-F5344CB8AC3E}">
        <p14:creationId xmlns:p14="http://schemas.microsoft.com/office/powerpoint/2010/main" val="1260445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98244D-9F25-4D75-937C-1E3467818E12}" type="slidenum">
              <a:rPr lang="en-US" altLang="en-US" smtClean="0"/>
              <a:pPr/>
              <a:t>128</a:t>
            </a:fld>
            <a:endParaRPr lang="en-US" altLang="en-US" smtClean="0"/>
          </a:p>
        </p:txBody>
      </p:sp>
    </p:spTree>
    <p:extLst>
      <p:ext uri="{BB962C8B-B14F-4D97-AF65-F5344CB8AC3E}">
        <p14:creationId xmlns:p14="http://schemas.microsoft.com/office/powerpoint/2010/main" val="107611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3DA8AF-1786-4D2A-83FF-1FEF11714CE0}" type="slidenum">
              <a:rPr lang="en-US" smtClean="0"/>
              <a:t>27</a:t>
            </a:fld>
            <a:endParaRPr lang="en-US"/>
          </a:p>
        </p:txBody>
      </p:sp>
    </p:spTree>
    <p:extLst>
      <p:ext uri="{BB962C8B-B14F-4D97-AF65-F5344CB8AC3E}">
        <p14:creationId xmlns:p14="http://schemas.microsoft.com/office/powerpoint/2010/main" val="3471138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71B1B28-4D87-4994-B57C-A1E092EBED70}" type="slidenum">
              <a:rPr lang="en-US" altLang="en-US" smtClean="0"/>
              <a:pPr/>
              <a:t>131</a:t>
            </a:fld>
            <a:endParaRPr lang="en-US" altLang="en-US" smtClean="0"/>
          </a:p>
        </p:txBody>
      </p:sp>
    </p:spTree>
    <p:extLst>
      <p:ext uri="{BB962C8B-B14F-4D97-AF65-F5344CB8AC3E}">
        <p14:creationId xmlns:p14="http://schemas.microsoft.com/office/powerpoint/2010/main" val="497729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B5BDC06-9FDC-4BF1-BF24-C7F3412E577A}" type="slidenum">
              <a:rPr lang="en-US" altLang="en-US" smtClean="0"/>
              <a:pPr/>
              <a:t>132</a:t>
            </a:fld>
            <a:endParaRPr lang="en-US" altLang="en-US" smtClean="0"/>
          </a:p>
        </p:txBody>
      </p:sp>
    </p:spTree>
    <p:extLst>
      <p:ext uri="{BB962C8B-B14F-4D97-AF65-F5344CB8AC3E}">
        <p14:creationId xmlns:p14="http://schemas.microsoft.com/office/powerpoint/2010/main" val="545105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C63D16-BC64-434C-ADA0-C3E6FC16FE6B}" type="slidenum">
              <a:rPr lang="en-US" smtClean="0"/>
              <a:t>36</a:t>
            </a:fld>
            <a:endParaRPr lang="en-US"/>
          </a:p>
        </p:txBody>
      </p:sp>
    </p:spTree>
    <p:extLst>
      <p:ext uri="{BB962C8B-B14F-4D97-AF65-F5344CB8AC3E}">
        <p14:creationId xmlns:p14="http://schemas.microsoft.com/office/powerpoint/2010/main" val="8781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919A646-A6AC-49F2-949C-18941C52EBC8}" type="slidenum">
              <a:rPr lang="en-US" altLang="en-US" smtClean="0"/>
              <a:pPr/>
              <a:t>43</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849EFB7-0A7C-47BD-B1AB-32F5C64B98E9}" type="slidenum">
              <a:rPr lang="en-US" altLang="en-US" smtClean="0"/>
              <a:pPr/>
              <a:t>44</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F2E008B-E485-4797-829D-163B3D0183F6}" type="slidenum">
              <a:rPr lang="en-US" altLang="en-US" smtClean="0"/>
              <a:pPr/>
              <a:t>45</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04F1FC-FC2C-4830-ABD8-937984D7AEE6}" type="slidenum">
              <a:rPr lang="en-US" altLang="en-US" smtClean="0"/>
              <a:pPr/>
              <a:t>47</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6C8A773-544A-451A-9C8B-50373F6B0831}" type="slidenum">
              <a:rPr lang="en-US" altLang="en-US" smtClean="0"/>
              <a:pPr/>
              <a:t>48</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FA73B3-4B6A-46B4-A1F6-02604BA0732F}"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2130585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A73B3-4B6A-46B4-A1F6-02604BA0732F}"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228081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A73B3-4B6A-46B4-A1F6-02604BA0732F}"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3767811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A73B3-4B6A-46B4-A1F6-02604BA0732F}"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8340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FA73B3-4B6A-46B4-A1F6-02604BA0732F}"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1063953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FA73B3-4B6A-46B4-A1F6-02604BA0732F}" type="datetimeFigureOut">
              <a:rPr lang="en-US" smtClean="0"/>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272877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FA73B3-4B6A-46B4-A1F6-02604BA0732F}" type="datetimeFigureOut">
              <a:rPr lang="en-US" smtClean="0"/>
              <a:t>4/11/2020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135605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FA73B3-4B6A-46B4-A1F6-02604BA0732F}" type="datetimeFigureOut">
              <a:rPr lang="en-US" smtClean="0"/>
              <a:t>4/11/2020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71899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A73B3-4B6A-46B4-A1F6-02604BA0732F}" type="datetimeFigureOut">
              <a:rPr lang="en-US" smtClean="0"/>
              <a:t>4/11/2020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102378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A73B3-4B6A-46B4-A1F6-02604BA0732F}" type="datetimeFigureOut">
              <a:rPr lang="en-US" smtClean="0"/>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267179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A73B3-4B6A-46B4-A1F6-02604BA0732F}" type="datetimeFigureOut">
              <a:rPr lang="en-US" smtClean="0"/>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C243B-F93B-4DDA-BF10-1F1E22D11291}" type="slidenum">
              <a:rPr lang="en-US" smtClean="0"/>
              <a:t>‹#›</a:t>
            </a:fld>
            <a:endParaRPr lang="en-US"/>
          </a:p>
        </p:txBody>
      </p:sp>
    </p:spTree>
    <p:extLst>
      <p:ext uri="{BB962C8B-B14F-4D97-AF65-F5344CB8AC3E}">
        <p14:creationId xmlns:p14="http://schemas.microsoft.com/office/powerpoint/2010/main" val="1795288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A73B3-4B6A-46B4-A1F6-02604BA0732F}" type="datetimeFigureOut">
              <a:rPr lang="en-US" smtClean="0"/>
              <a:t>4/11/2020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243B-F93B-4DDA-BF10-1F1E22D11291}" type="slidenum">
              <a:rPr lang="en-US" smtClean="0"/>
              <a:t>‹#›</a:t>
            </a:fld>
            <a:endParaRPr lang="en-US"/>
          </a:p>
        </p:txBody>
      </p:sp>
    </p:spTree>
    <p:extLst>
      <p:ext uri="{BB962C8B-B14F-4D97-AF65-F5344CB8AC3E}">
        <p14:creationId xmlns:p14="http://schemas.microsoft.com/office/powerpoint/2010/main" val="39665313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067800" cy="1066799"/>
          </a:xfrm>
        </p:spPr>
        <p:txBody>
          <a:bodyPr>
            <a:normAutofit fontScale="90000"/>
          </a:bodyPr>
          <a:lstStyle/>
          <a:p>
            <a:r>
              <a:rPr lang="en-US" sz="3600" dirty="0" smtClean="0">
                <a:latin typeface="Times New Roman" panose="02020603050405020304" pitchFamily="18" charset="0"/>
                <a:cs typeface="Times New Roman" panose="02020603050405020304" pitchFamily="18" charset="0"/>
              </a:rPr>
              <a:t>POST-WAR 1812 AMERICA:</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THE ERA OF GOOD FEELINGS?</a:t>
            </a:r>
            <a:endParaRPr lang="en-US" sz="3600" dirty="0">
              <a:latin typeface="Times New Roman" panose="02020603050405020304" pitchFamily="18" charset="0"/>
              <a:cs typeface="Times New Roman" panose="02020603050405020304" pitchFamily="18" charset="0"/>
            </a:endParaRPr>
          </a:p>
        </p:txBody>
      </p:sp>
      <p:sp>
        <p:nvSpPr>
          <p:cNvPr id="4" name="Subtitle 3"/>
          <p:cNvSpPr>
            <a:spLocks noGrp="1"/>
          </p:cNvSpPr>
          <p:nvPr>
            <p:ph type="subTitle" idx="1"/>
          </p:nvPr>
        </p:nvSpPr>
        <p:spPr>
          <a:xfrm>
            <a:off x="76200" y="6096000"/>
            <a:ext cx="8991600" cy="762000"/>
          </a:xfrm>
        </p:spPr>
        <p:txBody>
          <a:bodyPr/>
          <a:lstStyle/>
          <a:p>
            <a:r>
              <a:rPr lang="en-US" dirty="0" smtClean="0">
                <a:latin typeface="Times New Roman" panose="02020603050405020304" pitchFamily="18" charset="0"/>
                <a:cs typeface="Times New Roman" panose="02020603050405020304" pitchFamily="18" charset="0"/>
              </a:rPr>
              <a:t>Everything’s A Matter of Perspective I Suppose</a:t>
            </a:r>
            <a:endParaRPr lang="en-US" dirty="0">
              <a:latin typeface="Times New Roman" panose="02020603050405020304" pitchFamily="18" charset="0"/>
              <a:cs typeface="Times New Roman" panose="02020603050405020304" pitchFamily="18" charset="0"/>
            </a:endParaRPr>
          </a:p>
        </p:txBody>
      </p:sp>
      <p:pic>
        <p:nvPicPr>
          <p:cNvPr id="1030" name="Picture 6" descr="http://cdn2.historyextra.com/sites/default/files/imagecache/623px_wide/GettyImages-103417807%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3914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53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457200"/>
            <a:ext cx="8229600" cy="304800"/>
          </a:xfrm>
        </p:spPr>
        <p:txBody>
          <a:bodyPr>
            <a:normAutofit fontScale="90000"/>
          </a:bodyPr>
          <a:lstStyle/>
          <a:p>
            <a:pPr>
              <a:defRPr/>
            </a:pPr>
            <a:endParaRPr lang="en-US" dirty="0"/>
          </a:p>
        </p:txBody>
      </p:sp>
      <p:sp>
        <p:nvSpPr>
          <p:cNvPr id="3" name="Content Placeholder 2"/>
          <p:cNvSpPr>
            <a:spLocks noGrp="1"/>
          </p:cNvSpPr>
          <p:nvPr>
            <p:ph idx="1"/>
          </p:nvPr>
        </p:nvSpPr>
        <p:spPr>
          <a:xfrm>
            <a:off x="0" y="0"/>
            <a:ext cx="9144000" cy="1524000"/>
          </a:xfrm>
        </p:spPr>
        <p:txBody>
          <a:bodyPr>
            <a:normAutofit fontScale="85000" lnSpcReduction="10000"/>
          </a:bodyPr>
          <a:lstStyle/>
          <a:p>
            <a:pPr marL="0" indent="0">
              <a:buNone/>
              <a:defRPr/>
            </a:pPr>
            <a:r>
              <a:rPr lang="en-US" dirty="0" smtClean="0">
                <a:latin typeface="Times New Roman" pitchFamily="18" charset="0"/>
                <a:cs typeface="Times New Roman" pitchFamily="18" charset="0"/>
              </a:rPr>
              <a:t>In 1793 Samuel Slater opened the first American textile mill in Pawtucket, Rhode Island.  This mill, coupled with the cotton gin, laid the basis for America’s first manufacturing industry.</a:t>
            </a:r>
            <a:endParaRPr lang="en-US"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848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4249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3733800"/>
            <a:ext cx="8229600" cy="2362200"/>
          </a:xfrm>
        </p:spPr>
        <p:txBody>
          <a:bodyPr/>
          <a:lstStyle/>
          <a:p>
            <a:pPr>
              <a:defRPr/>
            </a:pPr>
            <a:endParaRPr lang="en-US" dirty="0"/>
          </a:p>
        </p:txBody>
      </p:sp>
      <p:pic>
        <p:nvPicPr>
          <p:cNvPr id="13517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399"/>
            <a:ext cx="48768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
            <a:ext cx="426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3695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3733800"/>
            <a:ext cx="8229600" cy="2362200"/>
          </a:xfrm>
        </p:spPr>
        <p:txBody>
          <a:bodyPr/>
          <a:lstStyle/>
          <a:p>
            <a:pPr>
              <a:defRPr/>
            </a:pPr>
            <a:endParaRPr lang="en-US" dirty="0"/>
          </a:p>
        </p:txBody>
      </p:sp>
      <p:sp>
        <p:nvSpPr>
          <p:cNvPr id="136196" name="AutoShape 2" descr="Related image"/>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13619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601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5723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3581400"/>
            <a:ext cx="8229600" cy="2514600"/>
          </a:xfrm>
        </p:spPr>
        <p:txBody>
          <a:bodyPr/>
          <a:lstStyle/>
          <a:p>
            <a:pPr>
              <a:defRPr/>
            </a:pPr>
            <a:endParaRPr lang="en-US" dirty="0"/>
          </a:p>
        </p:txBody>
      </p:sp>
      <p:pic>
        <p:nvPicPr>
          <p:cNvPr id="13722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1089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8376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a:xfrm>
            <a:off x="457200" y="3429000"/>
            <a:ext cx="8229600" cy="2667000"/>
          </a:xfrm>
        </p:spPr>
        <p:txBody>
          <a:bodyPr/>
          <a:lstStyle/>
          <a:p>
            <a:pPr>
              <a:defRPr/>
            </a:pPr>
            <a:endParaRPr lang="en-US" dirty="0"/>
          </a:p>
        </p:txBody>
      </p:sp>
      <p:pic>
        <p:nvPicPr>
          <p:cNvPr id="13926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8334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4191000"/>
            <a:ext cx="8229600" cy="1905000"/>
          </a:xfrm>
        </p:spPr>
        <p:txBody>
          <a:bodyPr/>
          <a:lstStyle/>
          <a:p>
            <a:pPr>
              <a:defRPr/>
            </a:pPr>
            <a:endParaRPr lang="en-US" dirty="0"/>
          </a:p>
        </p:txBody>
      </p:sp>
      <p:pic>
        <p:nvPicPr>
          <p:cNvPr id="14029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34925"/>
            <a:ext cx="9163050" cy="697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20358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a:xfrm>
            <a:off x="457200" y="4114800"/>
            <a:ext cx="8229600" cy="1981200"/>
          </a:xfrm>
        </p:spPr>
        <p:txBody>
          <a:bodyPr/>
          <a:lstStyle/>
          <a:p>
            <a:pPr>
              <a:defRPr/>
            </a:pPr>
            <a:endParaRPr lang="en-US" dirty="0"/>
          </a:p>
        </p:txBody>
      </p:sp>
      <p:pic>
        <p:nvPicPr>
          <p:cNvPr id="141316" name="Picture 2" descr="Image result for plantation slav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9037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9144000" cy="685800"/>
          </a:xfrm>
        </p:spPr>
        <p:txBody>
          <a:bodyPr>
            <a:normAutofit/>
          </a:bodyPr>
          <a:lstStyle/>
          <a:p>
            <a:pPr eaLnBrk="1" hangingPunct="1">
              <a:defRPr/>
            </a:pPr>
            <a:r>
              <a:rPr lang="en-US" sz="2800" dirty="0" smtClean="0">
                <a:latin typeface="Castellar" pitchFamily="18" charset="0"/>
              </a:rPr>
              <a:t>THE SCIENCE OF CULTURAL SCHIZOPHRENIA</a:t>
            </a:r>
          </a:p>
        </p:txBody>
      </p:sp>
      <p:sp>
        <p:nvSpPr>
          <p:cNvPr id="2051" name="Rectangle 3"/>
          <p:cNvSpPr>
            <a:spLocks noGrp="1" noChangeArrowheads="1"/>
          </p:cNvSpPr>
          <p:nvPr>
            <p:ph type="subTitle" idx="1"/>
          </p:nvPr>
        </p:nvSpPr>
        <p:spPr>
          <a:xfrm>
            <a:off x="0" y="6172200"/>
            <a:ext cx="9220200" cy="685800"/>
          </a:xfrm>
        </p:spPr>
        <p:txBody>
          <a:bodyPr/>
          <a:lstStyle/>
          <a:p>
            <a:pPr eaLnBrk="1" hangingPunct="1">
              <a:lnSpc>
                <a:spcPct val="90000"/>
              </a:lnSpc>
              <a:defRPr/>
            </a:pPr>
            <a:r>
              <a:rPr lang="en-US" sz="2400" dirty="0" smtClean="0">
                <a:latin typeface="Castellar" pitchFamily="18" charset="0"/>
              </a:rPr>
              <a:t>White and Slave Society The Antebellum South</a:t>
            </a:r>
          </a:p>
        </p:txBody>
      </p:sp>
      <p:pic>
        <p:nvPicPr>
          <p:cNvPr id="142340" name="Picture 9" descr="pla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50115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457200" y="0"/>
            <a:ext cx="8229600" cy="838200"/>
          </a:xfrm>
        </p:spPr>
        <p:txBody>
          <a:bodyPr/>
          <a:lstStyle/>
          <a:p>
            <a:pPr eaLnBrk="1" hangingPunct="1">
              <a:defRPr/>
            </a:pPr>
            <a:r>
              <a:rPr lang="en-US" dirty="0" smtClean="0">
                <a:latin typeface="Times New Roman" panose="02020603050405020304" pitchFamily="18" charset="0"/>
                <a:cs typeface="Times New Roman" pitchFamily="18" charset="0"/>
              </a:rPr>
              <a:t>I.  Southern White Culture</a:t>
            </a:r>
          </a:p>
        </p:txBody>
      </p:sp>
      <p:sp>
        <p:nvSpPr>
          <p:cNvPr id="3075" name="Rectangle 3"/>
          <p:cNvSpPr>
            <a:spLocks noGrp="1" noRot="1" noChangeArrowheads="1"/>
          </p:cNvSpPr>
          <p:nvPr>
            <p:ph type="body" idx="1"/>
          </p:nvPr>
        </p:nvSpPr>
        <p:spPr>
          <a:xfrm>
            <a:off x="0" y="762000"/>
            <a:ext cx="9144000" cy="6096000"/>
          </a:xfrm>
        </p:spPr>
        <p:txBody>
          <a:bodyPr/>
          <a:lstStyle/>
          <a:p>
            <a:pPr algn="ctr" eaLnBrk="1" hangingPunct="1">
              <a:lnSpc>
                <a:spcPct val="80000"/>
              </a:lnSpc>
              <a:buFont typeface="Arial" charset="0"/>
              <a:buNone/>
              <a:defRPr/>
            </a:pPr>
            <a:r>
              <a:rPr lang="en-US" sz="2800" dirty="0" smtClean="0">
                <a:latin typeface="Times New Roman" pitchFamily="18" charset="0"/>
                <a:cs typeface="Times New Roman" pitchFamily="18" charset="0"/>
              </a:rPr>
              <a:t>1.  Demographics of the Slaveholding South</a:t>
            </a:r>
          </a:p>
          <a:p>
            <a:pPr eaLnBrk="1" hangingPunct="1">
              <a:lnSpc>
                <a:spcPct val="80000"/>
              </a:lnSpc>
              <a:buFont typeface="Arial" charset="0"/>
              <a:buChar char="►"/>
              <a:defRPr/>
            </a:pPr>
            <a:endParaRPr lang="en-US" sz="2800" dirty="0" smtClean="0">
              <a:latin typeface="Times New Roman" pitchFamily="18" charset="0"/>
              <a:cs typeface="Times New Roman" pitchFamily="18" charset="0"/>
            </a:endParaRPr>
          </a:p>
          <a:p>
            <a:pPr>
              <a:lnSpc>
                <a:spcPct val="80000"/>
              </a:lnSpc>
              <a:defRPr/>
            </a:pPr>
            <a:r>
              <a:rPr lang="en-US" sz="2800" dirty="0" smtClean="0">
                <a:latin typeface="Times New Roman" pitchFamily="18" charset="0"/>
                <a:cs typeface="Times New Roman" pitchFamily="18" charset="0"/>
              </a:rPr>
              <a:t>White society in the South was not a paradise of solidarity; in fact, the </a:t>
            </a:r>
            <a:r>
              <a:rPr lang="en-US" sz="2800" b="1" u="sng" dirty="0" smtClean="0">
                <a:solidFill>
                  <a:srgbClr val="FFC000"/>
                </a:solidFill>
                <a:latin typeface="Times New Roman" pitchFamily="18" charset="0"/>
                <a:cs typeface="Times New Roman" pitchFamily="18" charset="0"/>
              </a:rPr>
              <a:t>large planter class was by far the minority </a:t>
            </a:r>
            <a:r>
              <a:rPr lang="en-US" sz="2800" dirty="0" smtClean="0">
                <a:latin typeface="Times New Roman" pitchFamily="18" charset="0"/>
                <a:cs typeface="Times New Roman" pitchFamily="18" charset="0"/>
              </a:rPr>
              <a:t>and exception to the rule.  </a:t>
            </a:r>
          </a:p>
          <a:p>
            <a:pPr marL="0" indent="0" eaLnBrk="1" hangingPunct="1">
              <a:lnSpc>
                <a:spcPct val="80000"/>
              </a:lnSpc>
              <a:buNone/>
              <a:defRPr/>
            </a:pPr>
            <a:endParaRPr lang="en-US" sz="2800" dirty="0" smtClean="0">
              <a:latin typeface="Times New Roman" pitchFamily="18" charset="0"/>
              <a:cs typeface="Times New Roman" pitchFamily="18" charset="0"/>
            </a:endParaRPr>
          </a:p>
          <a:p>
            <a:pPr>
              <a:lnSpc>
                <a:spcPct val="80000"/>
              </a:lnSpc>
              <a:defRPr/>
            </a:pPr>
            <a:r>
              <a:rPr lang="en-US" sz="2800" dirty="0" smtClean="0">
                <a:latin typeface="Times New Roman" pitchFamily="18" charset="0"/>
                <a:cs typeface="Times New Roman" pitchFamily="18" charset="0"/>
              </a:rPr>
              <a:t>The following statistics are based on the 1860 census which listed the </a:t>
            </a:r>
            <a:r>
              <a:rPr lang="en-US" sz="2800" b="1" u="sng" dirty="0" smtClean="0">
                <a:solidFill>
                  <a:srgbClr val="FFC000"/>
                </a:solidFill>
                <a:latin typeface="Times New Roman" pitchFamily="18" charset="0"/>
                <a:cs typeface="Times New Roman" pitchFamily="18" charset="0"/>
              </a:rPr>
              <a:t>Southern white population at around eight million, of which only 383,000 (or roughly 5 %) owned any slaves at all</a:t>
            </a:r>
            <a:r>
              <a:rPr lang="en-US" sz="2800" dirty="0" smtClean="0">
                <a:solidFill>
                  <a:srgbClr val="FFC000"/>
                </a:solidFill>
                <a:latin typeface="Times New Roman" pitchFamily="18" charset="0"/>
                <a:cs typeface="Times New Roman" pitchFamily="18" charset="0"/>
              </a:rPr>
              <a:t>.</a:t>
            </a:r>
          </a:p>
          <a:p>
            <a:pPr eaLnBrk="1" hangingPunct="1">
              <a:lnSpc>
                <a:spcPct val="80000"/>
              </a:lnSpc>
              <a:buFont typeface="Arial" charset="0"/>
              <a:buNone/>
              <a:defRPr/>
            </a:pPr>
            <a:endParaRPr lang="en-US" sz="2800" dirty="0" smtClean="0">
              <a:latin typeface="Times New Roman" pitchFamily="18" charset="0"/>
              <a:cs typeface="Times New Roman" pitchFamily="18" charset="0"/>
            </a:endParaRPr>
          </a:p>
          <a:p>
            <a:pPr>
              <a:lnSpc>
                <a:spcPct val="80000"/>
              </a:lnSpc>
              <a:defRPr/>
            </a:pPr>
            <a:r>
              <a:rPr lang="en-US" sz="2800" dirty="0" smtClean="0">
                <a:latin typeface="Times New Roman" pitchFamily="18" charset="0"/>
                <a:cs typeface="Times New Roman" pitchFamily="18" charset="0"/>
              </a:rPr>
              <a:t>However, in a reflection of the peripheral business effects of slavery, the </a:t>
            </a:r>
            <a:r>
              <a:rPr lang="en-US" sz="2800" b="1" u="sng" dirty="0" smtClean="0">
                <a:solidFill>
                  <a:srgbClr val="FFC000"/>
                </a:solidFill>
                <a:latin typeface="Times New Roman" pitchFamily="18" charset="0"/>
                <a:cs typeface="Times New Roman" pitchFamily="18" charset="0"/>
              </a:rPr>
              <a:t>number of whites with at least a proprietary interest in slaves numbered 1.9 million</a:t>
            </a:r>
          </a:p>
          <a:p>
            <a:pPr eaLnBrk="1" hangingPunct="1">
              <a:lnSpc>
                <a:spcPct val="80000"/>
              </a:lnSpc>
              <a:buFont typeface="Arial" charset="0"/>
              <a:buChar char="►"/>
              <a:defRPr/>
            </a:pP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99709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flipV="1">
            <a:off x="457200" y="-228600"/>
            <a:ext cx="8229600" cy="228600"/>
          </a:xfrm>
        </p:spPr>
        <p:txBody>
          <a:bodyPr>
            <a:normAutofit fontScale="90000"/>
          </a:bodyPr>
          <a:lstStyle/>
          <a:p>
            <a:pPr eaLnBrk="1" hangingPunct="1">
              <a:defRPr/>
            </a:pPr>
            <a:endParaRPr lang="en-US" sz="4000" smtClean="0"/>
          </a:p>
        </p:txBody>
      </p:sp>
      <p:sp>
        <p:nvSpPr>
          <p:cNvPr id="4099" name="Rectangle 3"/>
          <p:cNvSpPr>
            <a:spLocks noGrp="1" noRot="1" noChangeArrowheads="1"/>
          </p:cNvSpPr>
          <p:nvPr>
            <p:ph type="body" idx="1"/>
          </p:nvPr>
        </p:nvSpPr>
        <p:spPr>
          <a:xfrm>
            <a:off x="0" y="0"/>
            <a:ext cx="9144000" cy="6934200"/>
          </a:xfrm>
        </p:spPr>
        <p:txBody>
          <a:bodyPr/>
          <a:lstStyle/>
          <a:p>
            <a:pPr>
              <a:defRPr/>
            </a:pPr>
            <a:r>
              <a:rPr lang="en-US" dirty="0" smtClean="0">
                <a:latin typeface="Times New Roman" pitchFamily="18" charset="0"/>
                <a:cs typeface="Times New Roman" pitchFamily="18" charset="0"/>
              </a:rPr>
              <a:t>If a </a:t>
            </a:r>
            <a:r>
              <a:rPr lang="en-US" dirty="0" smtClean="0">
                <a:solidFill>
                  <a:srgbClr val="FFC000"/>
                </a:solidFill>
                <a:latin typeface="Times New Roman" pitchFamily="18" charset="0"/>
                <a:cs typeface="Times New Roman" pitchFamily="18" charset="0"/>
              </a:rPr>
              <a:t>planter</a:t>
            </a:r>
            <a:r>
              <a:rPr lang="en-US" dirty="0" smtClean="0">
                <a:latin typeface="Times New Roman" pitchFamily="18" charset="0"/>
                <a:cs typeface="Times New Roman" pitchFamily="18" charset="0"/>
              </a:rPr>
              <a:t> is defined as owning at least twenty </a:t>
            </a:r>
            <a:r>
              <a:rPr lang="en-US" dirty="0" smtClean="0">
                <a:latin typeface="Times New Roman" pitchFamily="18" charset="0"/>
                <a:cs typeface="Times New Roman" pitchFamily="18" charset="0"/>
              </a:rPr>
              <a:t>slaves:</a:t>
            </a:r>
          </a:p>
          <a:p>
            <a:pPr lvl="1">
              <a:defRPr/>
            </a:pPr>
            <a:r>
              <a:rPr lang="en-US" sz="3200" dirty="0" smtClean="0">
                <a:latin typeface="Times New Roman" pitchFamily="18" charset="0"/>
                <a:cs typeface="Times New Roman" pitchFamily="18" charset="0"/>
              </a:rPr>
              <a:t>Only </a:t>
            </a:r>
            <a:r>
              <a:rPr lang="en-US" sz="3200" dirty="0" smtClean="0">
                <a:latin typeface="Times New Roman" pitchFamily="18" charset="0"/>
                <a:cs typeface="Times New Roman" pitchFamily="18" charset="0"/>
              </a:rPr>
              <a:t>one in thirty southern whites </a:t>
            </a:r>
            <a:r>
              <a:rPr lang="en-US" sz="3200" dirty="0" smtClean="0">
                <a:latin typeface="Times New Roman" pitchFamily="18" charset="0"/>
                <a:cs typeface="Times New Roman" pitchFamily="18" charset="0"/>
              </a:rPr>
              <a:t>were classified </a:t>
            </a:r>
            <a:r>
              <a:rPr lang="en-US" sz="3200" dirty="0" smtClean="0">
                <a:latin typeface="Times New Roman" pitchFamily="18" charset="0"/>
                <a:cs typeface="Times New Roman" pitchFamily="18" charset="0"/>
              </a:rPr>
              <a:t>as </a:t>
            </a:r>
            <a:r>
              <a:rPr lang="en-US" sz="3200" dirty="0" smtClean="0">
                <a:latin typeface="Times New Roman" pitchFamily="18" charset="0"/>
                <a:cs typeface="Times New Roman" pitchFamily="18" charset="0"/>
              </a:rPr>
              <a:t>planters</a:t>
            </a:r>
          </a:p>
          <a:p>
            <a:pPr lvl="1">
              <a:defRPr/>
            </a:pPr>
            <a:r>
              <a:rPr lang="en-US" sz="3200" dirty="0" smtClean="0">
                <a:latin typeface="Times New Roman" pitchFamily="18" charset="0"/>
                <a:cs typeface="Times New Roman" pitchFamily="18" charset="0"/>
              </a:rPr>
              <a:t>Fewer </a:t>
            </a:r>
            <a:r>
              <a:rPr lang="en-US" sz="3200" dirty="0" smtClean="0">
                <a:latin typeface="Times New Roman" pitchFamily="18" charset="0"/>
                <a:cs typeface="Times New Roman" pitchFamily="18" charset="0"/>
              </a:rPr>
              <a:t>than 11,000 of these planters </a:t>
            </a:r>
            <a:r>
              <a:rPr lang="en-US" sz="3200" dirty="0" smtClean="0">
                <a:latin typeface="Times New Roman" pitchFamily="18" charset="0"/>
                <a:cs typeface="Times New Roman" pitchFamily="18" charset="0"/>
              </a:rPr>
              <a:t>owned fifty </a:t>
            </a:r>
            <a:r>
              <a:rPr lang="en-US" sz="3200" dirty="0" smtClean="0">
                <a:latin typeface="Times New Roman" pitchFamily="18" charset="0"/>
                <a:cs typeface="Times New Roman" pitchFamily="18" charset="0"/>
              </a:rPr>
              <a:t>or more </a:t>
            </a:r>
            <a:r>
              <a:rPr lang="en-US" sz="3200" dirty="0" smtClean="0">
                <a:latin typeface="Times New Roman" pitchFamily="18" charset="0"/>
                <a:cs typeface="Times New Roman" pitchFamily="18" charset="0"/>
              </a:rPr>
              <a:t>slaves</a:t>
            </a:r>
          </a:p>
          <a:p>
            <a:pPr lvl="1">
              <a:defRPr/>
            </a:pPr>
            <a:r>
              <a:rPr lang="en-US" sz="3200" dirty="0" smtClean="0">
                <a:latin typeface="Times New Roman" pitchFamily="18" charset="0"/>
                <a:cs typeface="Times New Roman" pitchFamily="18" charset="0"/>
              </a:rPr>
              <a:t>Only </a:t>
            </a:r>
            <a:r>
              <a:rPr lang="en-US" sz="3200" dirty="0" smtClean="0">
                <a:latin typeface="Times New Roman" pitchFamily="18" charset="0"/>
                <a:cs typeface="Times New Roman" pitchFamily="18" charset="0"/>
              </a:rPr>
              <a:t>2,292 planters owned at least one </a:t>
            </a:r>
            <a:r>
              <a:rPr lang="en-US" sz="3200" dirty="0" smtClean="0">
                <a:latin typeface="Times New Roman" pitchFamily="18" charset="0"/>
                <a:cs typeface="Times New Roman" pitchFamily="18" charset="0"/>
              </a:rPr>
              <a:t>hundred slaves</a:t>
            </a:r>
          </a:p>
          <a:p>
            <a:pPr lvl="1">
              <a:defRPr/>
            </a:pPr>
            <a:r>
              <a:rPr lang="en-US" sz="3200" dirty="0" smtClean="0">
                <a:latin typeface="Times New Roman" pitchFamily="18" charset="0"/>
                <a:cs typeface="Times New Roman" pitchFamily="18" charset="0"/>
              </a:rPr>
              <a:t>Eleven </a:t>
            </a:r>
            <a:r>
              <a:rPr lang="en-US" sz="3200" dirty="0" smtClean="0">
                <a:latin typeface="Times New Roman" pitchFamily="18" charset="0"/>
                <a:cs typeface="Times New Roman" pitchFamily="18" charset="0"/>
              </a:rPr>
              <a:t>planters owned five hundred </a:t>
            </a:r>
            <a:r>
              <a:rPr lang="en-US" sz="3200" dirty="0" smtClean="0">
                <a:latin typeface="Times New Roman" pitchFamily="18" charset="0"/>
                <a:cs typeface="Times New Roman" pitchFamily="18" charset="0"/>
              </a:rPr>
              <a:t>slaves</a:t>
            </a:r>
          </a:p>
          <a:p>
            <a:pPr lvl="1">
              <a:defRPr/>
            </a:pPr>
            <a:r>
              <a:rPr lang="en-US" sz="3200" dirty="0" smtClean="0">
                <a:latin typeface="Times New Roman" pitchFamily="18" charset="0"/>
                <a:cs typeface="Times New Roman" pitchFamily="18" charset="0"/>
              </a:rPr>
              <a:t>Only </a:t>
            </a:r>
            <a:r>
              <a:rPr lang="en-US" sz="3200" dirty="0" smtClean="0">
                <a:latin typeface="Times New Roman" pitchFamily="18" charset="0"/>
                <a:cs typeface="Times New Roman" pitchFamily="18" charset="0"/>
              </a:rPr>
              <a:t>one planter owned as many as one </a:t>
            </a:r>
            <a:r>
              <a:rPr lang="en-US" sz="3200" dirty="0" smtClean="0">
                <a:latin typeface="Times New Roman" pitchFamily="18" charset="0"/>
                <a:cs typeface="Times New Roman" pitchFamily="18" charset="0"/>
              </a:rPr>
              <a:t>thousand </a:t>
            </a:r>
            <a:r>
              <a:rPr lang="en-US" sz="3200" dirty="0" smtClean="0">
                <a:latin typeface="Times New Roman" pitchFamily="18" charset="0"/>
                <a:cs typeface="Times New Roman" pitchFamily="18" charset="0"/>
              </a:rPr>
              <a:t>slaves</a:t>
            </a:r>
          </a:p>
          <a:p>
            <a:pPr eaLnBrk="1" hangingPunct="1">
              <a:buFont typeface="Arial" charset="0"/>
              <a:buNone/>
              <a:defRPr/>
            </a:pPr>
            <a:endParaRPr lang="en-US" dirty="0" smtClean="0">
              <a:latin typeface="Times New Roman" pitchFamily="18" charset="0"/>
              <a:cs typeface="Times New Roman" pitchFamily="18" charset="0"/>
            </a:endParaRPr>
          </a:p>
          <a:p>
            <a:pPr eaLnBrk="1" hangingPunct="1">
              <a:buFont typeface="Arial" charset="0"/>
              <a:buNone/>
              <a:defRPr/>
            </a:pPr>
            <a:endParaRPr lang="en-US" dirty="0" smtClean="0">
              <a:latin typeface="Times New Roman" pitchFamily="18" charset="0"/>
              <a:cs typeface="Times New Roman" pitchFamily="18" charset="0"/>
            </a:endParaRPr>
          </a:p>
          <a:p>
            <a:pPr eaLnBrk="1" hangingPunct="1">
              <a:buFont typeface="Arial" charset="0"/>
              <a:buChar char="►"/>
              <a:defRPr/>
            </a:pPr>
            <a:endParaRPr lang="en-US" dirty="0" smtClean="0"/>
          </a:p>
        </p:txBody>
      </p:sp>
    </p:spTree>
    <p:extLst>
      <p:ext uri="{BB962C8B-B14F-4D97-AF65-F5344CB8AC3E}">
        <p14:creationId xmlns:p14="http://schemas.microsoft.com/office/powerpoint/2010/main" val="308290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9">
                                            <p:txEl>
                                              <p:pRg st="5" end="5"/>
                                            </p:txEl>
                                          </p:spTgt>
                                        </p:tgtEl>
                                        <p:attrNameLst>
                                          <p:attrName>style.visibility</p:attrName>
                                        </p:attrNameLst>
                                      </p:cBhvr>
                                      <p:to>
                                        <p:strVal val="visible"/>
                                      </p:to>
                                    </p:set>
                                    <p:anim calcmode="lin" valueType="num">
                                      <p:cBhvr additive="base">
                                        <p:cTn id="37" dur="500" fill="hold"/>
                                        <p:tgtEl>
                                          <p:spTgt spid="40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flipV="1">
            <a:off x="457200" y="-228600"/>
            <a:ext cx="8229600" cy="76200"/>
          </a:xfrm>
        </p:spPr>
        <p:txBody>
          <a:bodyPr>
            <a:normAutofit fontScale="90000"/>
          </a:bodyPr>
          <a:lstStyle/>
          <a:p>
            <a:pPr eaLnBrk="1" hangingPunct="1">
              <a:defRPr/>
            </a:pPr>
            <a:endParaRPr lang="en-US" sz="4000" smtClean="0"/>
          </a:p>
        </p:txBody>
      </p:sp>
      <p:sp>
        <p:nvSpPr>
          <p:cNvPr id="5123" name="Rectangle 3"/>
          <p:cNvSpPr>
            <a:spLocks noGrp="1" noRot="1" noChangeArrowheads="1"/>
          </p:cNvSpPr>
          <p:nvPr>
            <p:ph type="body" idx="1"/>
          </p:nvPr>
        </p:nvSpPr>
        <p:spPr>
          <a:xfrm>
            <a:off x="0" y="0"/>
            <a:ext cx="9144000" cy="6858000"/>
          </a:xfrm>
        </p:spPr>
        <p:txBody>
          <a:bodyPr/>
          <a:lstStyle/>
          <a:p>
            <a:pPr>
              <a:lnSpc>
                <a:spcPct val="90000"/>
              </a:lnSpc>
              <a:defRPr/>
            </a:pPr>
            <a:r>
              <a:rPr lang="en-US" dirty="0" smtClean="0">
                <a:latin typeface="Times New Roman" pitchFamily="18" charset="0"/>
                <a:cs typeface="Times New Roman" pitchFamily="18" charset="0"/>
              </a:rPr>
              <a:t>All in all, the planter group made up roughly 4% of the adult white male population of the South, and owned more than half the slaves</a:t>
            </a:r>
          </a:p>
          <a:p>
            <a:pPr>
              <a:lnSpc>
                <a:spcPct val="90000"/>
              </a:lnSpc>
              <a:defRPr/>
            </a:pPr>
            <a:r>
              <a:rPr lang="en-US" dirty="0" smtClean="0">
                <a:latin typeface="Times New Roman" pitchFamily="18" charset="0"/>
                <a:cs typeface="Times New Roman" pitchFamily="18" charset="0"/>
              </a:rPr>
              <a:t>While the overwhelming majority of southern white males belonged to the small-farmer class, the minority planter class considered themselves the living legacies of the Jeffersonian landed aristocracy, with whom the right to rule and govern existed.</a:t>
            </a:r>
          </a:p>
          <a:p>
            <a:pPr>
              <a:lnSpc>
                <a:spcPct val="90000"/>
              </a:lnSpc>
              <a:defRPr/>
            </a:pPr>
            <a:r>
              <a:rPr lang="en-US" dirty="0" smtClean="0">
                <a:latin typeface="Times New Roman" pitchFamily="18" charset="0"/>
                <a:cs typeface="Times New Roman" pitchFamily="18" charset="0"/>
              </a:rPr>
              <a:t>Due to the small farmer’s desire to one day become planters, this assumption was rarely challenged, resulting in a planter-class oligarchy in the South</a:t>
            </a:r>
            <a:r>
              <a:rPr lang="en-US" dirty="0" smtClean="0"/>
              <a:t>.</a:t>
            </a:r>
          </a:p>
          <a:p>
            <a:pPr eaLnBrk="1" hangingPunct="1">
              <a:lnSpc>
                <a:spcPct val="90000"/>
              </a:lnSpc>
              <a:buFont typeface="Arial" charset="0"/>
              <a:buChar char="►"/>
              <a:defRPr/>
            </a:pPr>
            <a:endParaRPr lang="en-US" dirty="0" smtClean="0"/>
          </a:p>
        </p:txBody>
      </p:sp>
    </p:spTree>
    <p:extLst>
      <p:ext uri="{BB962C8B-B14F-4D97-AF65-F5344CB8AC3E}">
        <p14:creationId xmlns:p14="http://schemas.microsoft.com/office/powerpoint/2010/main" val="3996992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533400"/>
            <a:ext cx="8229600" cy="381000"/>
          </a:xfrm>
        </p:spPr>
        <p:txBody>
          <a:bodyPr>
            <a:normAutofit fontScale="90000"/>
          </a:bodyPr>
          <a:lstStyle/>
          <a:p>
            <a:pPr>
              <a:defRPr/>
            </a:pPr>
            <a:endParaRPr lang="en-US" dirty="0"/>
          </a:p>
        </p:txBody>
      </p:sp>
      <p:sp>
        <p:nvSpPr>
          <p:cNvPr id="3" name="Content Placeholder 2"/>
          <p:cNvSpPr>
            <a:spLocks noGrp="1"/>
          </p:cNvSpPr>
          <p:nvPr>
            <p:ph idx="1"/>
          </p:nvPr>
        </p:nvSpPr>
        <p:spPr>
          <a:xfrm>
            <a:off x="0" y="0"/>
            <a:ext cx="9144000" cy="6858000"/>
          </a:xfrm>
        </p:spPr>
        <p:txBody>
          <a:bodyPr/>
          <a:lstStyle/>
          <a:p>
            <a:pPr>
              <a:defRPr/>
            </a:pPr>
            <a:r>
              <a:rPr lang="en-US" sz="2800" dirty="0" smtClean="0">
                <a:latin typeface="Times New Roman" pitchFamily="18" charset="0"/>
                <a:cs typeface="Times New Roman" pitchFamily="18" charset="0"/>
              </a:rPr>
              <a:t>In 1810, partially in response to the crippling Embargo of 1807, </a:t>
            </a:r>
            <a:r>
              <a:rPr lang="en-US" sz="2800" dirty="0" smtClean="0">
                <a:solidFill>
                  <a:srgbClr val="FFC000"/>
                </a:solidFill>
                <a:latin typeface="Times New Roman" pitchFamily="18" charset="0"/>
                <a:cs typeface="Times New Roman" pitchFamily="18" charset="0"/>
              </a:rPr>
              <a:t>Francis Cabot Lowell </a:t>
            </a:r>
            <a:r>
              <a:rPr lang="en-US" sz="2800" dirty="0" smtClean="0">
                <a:latin typeface="Times New Roman" pitchFamily="18" charset="0"/>
                <a:cs typeface="Times New Roman" pitchFamily="18" charset="0"/>
              </a:rPr>
              <a:t>built the first textile “company town,”  (Lowell, Massachusetts) which served to house and provide necessities for its employees.</a:t>
            </a:r>
          </a:p>
          <a:p>
            <a:pPr marL="0" indent="0">
              <a:buFont typeface="Wingdings" pitchFamily="2" charset="2"/>
              <a:buNone/>
              <a:defRPr/>
            </a:pPr>
            <a:endParaRPr lang="en-US" sz="2800" dirty="0" smtClean="0">
              <a:latin typeface="Times New Roman" pitchFamily="18" charset="0"/>
              <a:cs typeface="Times New Roman" pitchFamily="18" charset="0"/>
            </a:endParaRPr>
          </a:p>
          <a:p>
            <a:pPr>
              <a:defRPr/>
            </a:pPr>
            <a:r>
              <a:rPr lang="en-US" sz="2800" dirty="0" smtClean="0">
                <a:latin typeface="Times New Roman" pitchFamily="18" charset="0"/>
                <a:cs typeface="Times New Roman" pitchFamily="18" charset="0"/>
              </a:rPr>
              <a:t>To save labor costs he hired </a:t>
            </a:r>
            <a:r>
              <a:rPr lang="en-US" sz="2800" dirty="0" smtClean="0">
                <a:solidFill>
                  <a:srgbClr val="FFC000"/>
                </a:solidFill>
                <a:latin typeface="Times New Roman" pitchFamily="18" charset="0"/>
                <a:cs typeface="Times New Roman" pitchFamily="18" charset="0"/>
              </a:rPr>
              <a:t>young, single farm girls </a:t>
            </a:r>
            <a:r>
              <a:rPr lang="en-US" sz="2800" dirty="0" smtClean="0">
                <a:latin typeface="Times New Roman" pitchFamily="18" charset="0"/>
                <a:cs typeface="Times New Roman" pitchFamily="18" charset="0"/>
              </a:rPr>
              <a:t>from neighboring farms, who jumped at the chance to escape the drudgery of farm life.</a:t>
            </a:r>
          </a:p>
          <a:p>
            <a:pPr marL="0" indent="0">
              <a:buFont typeface="Wingdings" pitchFamily="2" charset="2"/>
              <a:buNone/>
              <a:defRPr/>
            </a:pPr>
            <a:endParaRPr lang="en-US" sz="2800" dirty="0" smtClean="0">
              <a:latin typeface="Times New Roman" pitchFamily="18" charset="0"/>
              <a:cs typeface="Times New Roman" pitchFamily="18" charset="0"/>
            </a:endParaRPr>
          </a:p>
          <a:p>
            <a:pPr>
              <a:defRPr/>
            </a:pPr>
            <a:r>
              <a:rPr lang="en-US" sz="2800" dirty="0" smtClean="0">
                <a:latin typeface="Times New Roman" pitchFamily="18" charset="0"/>
                <a:cs typeface="Times New Roman" pitchFamily="18" charset="0"/>
              </a:rPr>
              <a:t>They would become known as the </a:t>
            </a:r>
            <a:r>
              <a:rPr lang="en-US" sz="2800" dirty="0" smtClean="0">
                <a:solidFill>
                  <a:srgbClr val="FFC000"/>
                </a:solidFill>
                <a:latin typeface="Times New Roman" pitchFamily="18" charset="0"/>
                <a:cs typeface="Times New Roman" pitchFamily="18" charset="0"/>
              </a:rPr>
              <a:t>Lowell Girls</a:t>
            </a:r>
            <a:r>
              <a:rPr lang="en-US" sz="2800" dirty="0" smtClean="0">
                <a:latin typeface="Times New Roman" pitchFamily="18" charset="0"/>
                <a:cs typeface="Times New Roman" pitchFamily="18" charset="0"/>
              </a:rPr>
              <a:t>.  They turned the Lowell mill town into a social experiment for change. </a:t>
            </a:r>
          </a:p>
          <a:p>
            <a:pPr>
              <a:defRPr/>
            </a:pPr>
            <a:endParaRPr lang="en-US" dirty="0"/>
          </a:p>
        </p:txBody>
      </p:sp>
    </p:spTree>
    <p:extLst>
      <p:ext uri="{BB962C8B-B14F-4D97-AF65-F5344CB8AC3E}">
        <p14:creationId xmlns:p14="http://schemas.microsoft.com/office/powerpoint/2010/main" val="212354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457200" y="152400"/>
            <a:ext cx="8229600" cy="762000"/>
          </a:xfrm>
        </p:spPr>
        <p:txBody>
          <a:bodyPr/>
          <a:lstStyle/>
          <a:p>
            <a:pPr eaLnBrk="1" hangingPunct="1">
              <a:defRPr/>
            </a:pPr>
            <a:r>
              <a:rPr lang="en-US" dirty="0" smtClean="0">
                <a:latin typeface="Times New Roman" pitchFamily="18" charset="0"/>
                <a:cs typeface="Times New Roman" pitchFamily="18" charset="0"/>
              </a:rPr>
              <a:t>II.  Southern African Culture</a:t>
            </a:r>
          </a:p>
        </p:txBody>
      </p:sp>
      <p:sp>
        <p:nvSpPr>
          <p:cNvPr id="10243" name="Rectangle 3"/>
          <p:cNvSpPr>
            <a:spLocks noGrp="1" noRot="1" noChangeArrowheads="1"/>
          </p:cNvSpPr>
          <p:nvPr>
            <p:ph type="body" idx="1"/>
          </p:nvPr>
        </p:nvSpPr>
        <p:spPr>
          <a:xfrm>
            <a:off x="0" y="838200"/>
            <a:ext cx="9144000" cy="6019800"/>
          </a:xfrm>
        </p:spPr>
        <p:txBody>
          <a:bodyPr/>
          <a:lstStyle/>
          <a:p>
            <a:pPr>
              <a:defRPr/>
            </a:pPr>
            <a:r>
              <a:rPr lang="en-US" b="1" u="sng" dirty="0" smtClean="0">
                <a:solidFill>
                  <a:srgbClr val="FFC000"/>
                </a:solidFill>
                <a:latin typeface="Times New Roman" pitchFamily="18" charset="0"/>
                <a:cs typeface="Times New Roman" pitchFamily="18" charset="0"/>
              </a:rPr>
              <a:t>Slavery had grown exponentially with its profitability</a:t>
            </a:r>
          </a:p>
          <a:p>
            <a:pPr>
              <a:defRPr/>
            </a:pPr>
            <a:r>
              <a:rPr lang="en-US" dirty="0" smtClean="0">
                <a:latin typeface="Times New Roman" pitchFamily="18" charset="0"/>
                <a:cs typeface="Times New Roman" pitchFamily="18" charset="0"/>
              </a:rPr>
              <a:t>By </a:t>
            </a:r>
            <a:r>
              <a:rPr lang="en-US" b="1" u="sng" dirty="0" smtClean="0">
                <a:solidFill>
                  <a:srgbClr val="FFC000"/>
                </a:solidFill>
                <a:latin typeface="Times New Roman" pitchFamily="18" charset="0"/>
                <a:cs typeface="Times New Roman" pitchFamily="18" charset="0"/>
              </a:rPr>
              <a:t>1860, a slave owner was able to recoup a 10% return on his investment</a:t>
            </a:r>
            <a:r>
              <a:rPr lang="en-US" b="1" u="sng"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making slavery profitable both in practicality as well as an investment.</a:t>
            </a:r>
          </a:p>
          <a:p>
            <a:pPr>
              <a:defRPr/>
            </a:pPr>
            <a:r>
              <a:rPr lang="en-US" dirty="0" smtClean="0">
                <a:latin typeface="Times New Roman" pitchFamily="18" charset="0"/>
                <a:cs typeface="Times New Roman" pitchFamily="18" charset="0"/>
              </a:rPr>
              <a:t>There were less than 700,000 slaves in the United States in 1790; </a:t>
            </a:r>
            <a:r>
              <a:rPr lang="en-US" dirty="0" smtClean="0">
                <a:solidFill>
                  <a:srgbClr val="FFC000"/>
                </a:solidFill>
                <a:latin typeface="Times New Roman" pitchFamily="18" charset="0"/>
                <a:cs typeface="Times New Roman" pitchFamily="18" charset="0"/>
              </a:rPr>
              <a:t>by 1830 this number had grown to more than two million, and by </a:t>
            </a:r>
            <a:r>
              <a:rPr lang="en-US" b="1" u="sng" dirty="0" smtClean="0">
                <a:solidFill>
                  <a:srgbClr val="FFC000"/>
                </a:solidFill>
                <a:latin typeface="Times New Roman" pitchFamily="18" charset="0"/>
                <a:cs typeface="Times New Roman" pitchFamily="18" charset="0"/>
              </a:rPr>
              <a:t>1860 to more than four million</a:t>
            </a:r>
            <a:r>
              <a:rPr lang="en-US" dirty="0" smtClean="0">
                <a:solidFill>
                  <a:srgbClr val="FFC000"/>
                </a:solidFill>
                <a:latin typeface="Times New Roman" pitchFamily="18" charset="0"/>
                <a:cs typeface="Times New Roman" pitchFamily="18" charset="0"/>
              </a:rPr>
              <a:t>.</a:t>
            </a:r>
          </a:p>
          <a:p>
            <a:pPr eaLnBrk="1" hangingPunct="1">
              <a:buFont typeface="Arial" charset="0"/>
              <a:buChar char="►"/>
              <a:defRPr/>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8007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flipV="1">
            <a:off x="457200" y="-304800"/>
            <a:ext cx="8229600" cy="76200"/>
          </a:xfrm>
        </p:spPr>
        <p:txBody>
          <a:bodyPr>
            <a:normAutofit fontScale="90000"/>
          </a:bodyPr>
          <a:lstStyle/>
          <a:p>
            <a:pPr eaLnBrk="1" hangingPunct="1">
              <a:defRPr/>
            </a:pPr>
            <a:endParaRPr lang="en-US" sz="4000" smtClean="0"/>
          </a:p>
        </p:txBody>
      </p:sp>
      <p:sp>
        <p:nvSpPr>
          <p:cNvPr id="13315" name="Rectangle 3"/>
          <p:cNvSpPr>
            <a:spLocks noGrp="1" noRot="1" noChangeArrowheads="1"/>
          </p:cNvSpPr>
          <p:nvPr>
            <p:ph type="body" idx="1"/>
          </p:nvPr>
        </p:nvSpPr>
        <p:spPr>
          <a:xfrm>
            <a:off x="0" y="0"/>
            <a:ext cx="9144000" cy="6858000"/>
          </a:xfrm>
        </p:spPr>
        <p:txBody>
          <a:bodyPr/>
          <a:lstStyle/>
          <a:p>
            <a:pPr>
              <a:defRPr/>
            </a:pPr>
            <a:r>
              <a:rPr lang="en-US" sz="2800" dirty="0" smtClean="0">
                <a:latin typeface="Times New Roman" pitchFamily="18" charset="0"/>
                <a:cs typeface="Times New Roman" pitchFamily="18" charset="0"/>
              </a:rPr>
              <a:t>Not all Africans were slaves; throughout the United States </a:t>
            </a:r>
            <a:r>
              <a:rPr lang="en-US" sz="2800" dirty="0" smtClean="0">
                <a:solidFill>
                  <a:srgbClr val="FFC000"/>
                </a:solidFill>
                <a:latin typeface="Times New Roman" pitchFamily="18" charset="0"/>
                <a:cs typeface="Times New Roman" pitchFamily="18" charset="0"/>
              </a:rPr>
              <a:t>“</a:t>
            </a:r>
            <a:r>
              <a:rPr lang="en-US" sz="2800" b="1" u="sng" dirty="0" smtClean="0">
                <a:solidFill>
                  <a:srgbClr val="FFC000"/>
                </a:solidFill>
                <a:latin typeface="Times New Roman" pitchFamily="18" charset="0"/>
                <a:cs typeface="Times New Roman" pitchFamily="18" charset="0"/>
              </a:rPr>
              <a:t>free persons of color” occupied a strange social status located somewhere slavery and freedom by virtue of racial injustice</a:t>
            </a:r>
            <a:r>
              <a:rPr lang="en-US" sz="2800" dirty="0" smtClean="0">
                <a:solidFill>
                  <a:srgbClr val="FFC000"/>
                </a:solidFill>
                <a:latin typeface="Times New Roman" pitchFamily="18" charset="0"/>
                <a:cs typeface="Times New Roman" pitchFamily="18" charset="0"/>
              </a:rPr>
              <a:t>.</a:t>
            </a:r>
          </a:p>
          <a:p>
            <a:pPr>
              <a:defRPr/>
            </a:pPr>
            <a:r>
              <a:rPr lang="en-US" sz="2800" b="1" u="sng" dirty="0" smtClean="0">
                <a:solidFill>
                  <a:srgbClr val="FFC000"/>
                </a:solidFill>
                <a:latin typeface="Times New Roman" pitchFamily="18" charset="0"/>
                <a:cs typeface="Times New Roman" pitchFamily="18" charset="0"/>
              </a:rPr>
              <a:t>By 1830 over 319,000 free blacks lived in the United States, of which 150,000 lived in the South; by 1860 this number grew to </a:t>
            </a:r>
            <a:r>
              <a:rPr lang="en-US" sz="2800" b="1" u="sng" dirty="0" smtClean="0">
                <a:solidFill>
                  <a:srgbClr val="FFC000"/>
                </a:solidFill>
                <a:latin typeface="Times New Roman" pitchFamily="18" charset="0"/>
                <a:cs typeface="Times New Roman" pitchFamily="18" charset="0"/>
              </a:rPr>
              <a:t>262,000 </a:t>
            </a:r>
            <a:r>
              <a:rPr lang="en-US" sz="2800" b="1" u="sng" dirty="0" smtClean="0">
                <a:latin typeface="Times New Roman" pitchFamily="18" charset="0"/>
                <a:cs typeface="Times New Roman" pitchFamily="18" charset="0"/>
              </a:rPr>
              <a:t>(see Henry Louis Gates’ statistics in the Civil War PowerPoint)</a:t>
            </a:r>
            <a:endParaRPr lang="en-US" sz="2800" dirty="0" smtClean="0">
              <a:latin typeface="Times New Roman" pitchFamily="18" charset="0"/>
              <a:cs typeface="Times New Roman" pitchFamily="18" charset="0"/>
            </a:endParaRPr>
          </a:p>
          <a:p>
            <a:pPr>
              <a:defRPr/>
            </a:pPr>
            <a:r>
              <a:rPr lang="en-US" sz="2800" dirty="0" smtClean="0">
                <a:latin typeface="Times New Roman" pitchFamily="18" charset="0"/>
                <a:cs typeface="Times New Roman" pitchFamily="18" charset="0"/>
              </a:rPr>
              <a:t>Among the southern free blacks were persons of mixed race, or </a:t>
            </a:r>
            <a:r>
              <a:rPr lang="en-US" sz="2800" b="1" u="sng" dirty="0" smtClean="0">
                <a:solidFill>
                  <a:srgbClr val="FFC000"/>
                </a:solidFill>
                <a:latin typeface="Times New Roman" pitchFamily="18" charset="0"/>
                <a:cs typeface="Times New Roman" pitchFamily="18" charset="0"/>
              </a:rPr>
              <a:t>mulattos</a:t>
            </a:r>
            <a:r>
              <a:rPr lang="en-US" sz="2800" dirty="0" smtClean="0">
                <a:latin typeface="Times New Roman" pitchFamily="18" charset="0"/>
                <a:cs typeface="Times New Roman" pitchFamily="18" charset="0"/>
              </a:rPr>
              <a:t>.</a:t>
            </a:r>
          </a:p>
          <a:p>
            <a:pPr>
              <a:defRPr/>
            </a:pPr>
            <a:r>
              <a:rPr lang="en-US" sz="2800" dirty="0" smtClean="0">
                <a:latin typeface="Times New Roman" pitchFamily="18" charset="0"/>
                <a:cs typeface="Times New Roman" pitchFamily="18" charset="0"/>
              </a:rPr>
              <a:t>In some areas of the urban south, especially </a:t>
            </a:r>
            <a:r>
              <a:rPr lang="en-US" sz="2800" b="1" u="sng" dirty="0" smtClean="0">
                <a:solidFill>
                  <a:srgbClr val="FFC000"/>
                </a:solidFill>
                <a:latin typeface="Times New Roman" pitchFamily="18" charset="0"/>
                <a:cs typeface="Times New Roman" pitchFamily="18" charset="0"/>
              </a:rPr>
              <a:t>New Orleans, mulattos constituted a distinctive third caste, many of whom were slaveholders themselves</a:t>
            </a:r>
            <a:r>
              <a:rPr lang="en-US" sz="2800" dirty="0" smtClean="0">
                <a:solidFill>
                  <a:srgbClr val="FFC00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 . . In 1852 a Louisiana mulatto purchased a eight thousand acre sugar and rice plantation, estate, and 135 slaves for $250,000.00</a:t>
            </a:r>
          </a:p>
        </p:txBody>
      </p:sp>
    </p:spTree>
    <p:extLst>
      <p:ext uri="{BB962C8B-B14F-4D97-AF65-F5344CB8AC3E}">
        <p14:creationId xmlns:p14="http://schemas.microsoft.com/office/powerpoint/2010/main" val="309657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flipV="1">
            <a:off x="457200" y="-152400"/>
            <a:ext cx="8229600" cy="152400"/>
          </a:xfrm>
        </p:spPr>
        <p:txBody>
          <a:bodyPr>
            <a:normAutofit fontScale="90000"/>
          </a:bodyPr>
          <a:lstStyle/>
          <a:p>
            <a:pPr eaLnBrk="1" hangingPunct="1">
              <a:defRPr/>
            </a:pPr>
            <a:endParaRPr lang="en-US" sz="4000" smtClean="0"/>
          </a:p>
        </p:txBody>
      </p:sp>
      <p:sp>
        <p:nvSpPr>
          <p:cNvPr id="14339" name="Rectangle 3"/>
          <p:cNvSpPr>
            <a:spLocks noGrp="1" noRot="1" noChangeArrowheads="1"/>
          </p:cNvSpPr>
          <p:nvPr>
            <p:ph type="body" idx="1"/>
          </p:nvPr>
        </p:nvSpPr>
        <p:spPr>
          <a:xfrm>
            <a:off x="0" y="0"/>
            <a:ext cx="9144000" cy="6858000"/>
          </a:xfrm>
        </p:spPr>
        <p:txBody>
          <a:bodyPr/>
          <a:lstStyle/>
          <a:p>
            <a:pPr>
              <a:defRPr/>
            </a:pPr>
            <a:r>
              <a:rPr lang="en-US" dirty="0" smtClean="0">
                <a:latin typeface="Times New Roman" pitchFamily="18" charset="0"/>
                <a:cs typeface="Times New Roman" pitchFamily="18" charset="0"/>
              </a:rPr>
              <a:t>An example of the paradox of the free person of color, consider the case of South Carolina cotton gin maker </a:t>
            </a:r>
            <a:r>
              <a:rPr lang="en-US" b="1" u="sng" dirty="0" smtClean="0">
                <a:solidFill>
                  <a:srgbClr val="FFC000"/>
                </a:solidFill>
                <a:latin typeface="Times New Roman" pitchFamily="18" charset="0"/>
                <a:cs typeface="Times New Roman" pitchFamily="18" charset="0"/>
              </a:rPr>
              <a:t>William Ellison</a:t>
            </a:r>
            <a:r>
              <a:rPr lang="en-US" dirty="0" smtClean="0">
                <a:solidFill>
                  <a:srgbClr val="FFC000"/>
                </a:solidFill>
                <a:latin typeface="Times New Roman" pitchFamily="18" charset="0"/>
                <a:cs typeface="Times New Roman" pitchFamily="18" charset="0"/>
              </a:rPr>
              <a:t>.</a:t>
            </a:r>
          </a:p>
          <a:p>
            <a:pPr>
              <a:defRPr/>
            </a:pPr>
            <a:r>
              <a:rPr lang="en-US" dirty="0" smtClean="0">
                <a:latin typeface="Times New Roman" pitchFamily="18" charset="0"/>
                <a:cs typeface="Times New Roman" pitchFamily="18" charset="0"/>
              </a:rPr>
              <a:t>Ellison purchased his freedom from his master in 1816, and by 1860 had become the wealthiest free black in South Carolina.</a:t>
            </a:r>
          </a:p>
          <a:p>
            <a:pPr>
              <a:defRPr/>
            </a:pPr>
            <a:r>
              <a:rPr lang="en-US" b="1" u="sng" dirty="0" smtClean="0">
                <a:solidFill>
                  <a:srgbClr val="FFC000"/>
                </a:solidFill>
                <a:latin typeface="Times New Roman" pitchFamily="18" charset="0"/>
                <a:cs typeface="Times New Roman" pitchFamily="18" charset="0"/>
              </a:rPr>
              <a:t>Ellison owned his gin making factory, several businesses, and an 800-acre plantation with sixty slaves</a:t>
            </a:r>
            <a:r>
              <a:rPr lang="en-US" dirty="0" smtClean="0">
                <a:solidFill>
                  <a:srgbClr val="FFC000"/>
                </a:solidFill>
                <a:latin typeface="Times New Roman" pitchFamily="18" charset="0"/>
                <a:cs typeface="Times New Roman" pitchFamily="18" charset="0"/>
              </a:rPr>
              <a:t>.</a:t>
            </a:r>
          </a:p>
          <a:p>
            <a:pPr>
              <a:defRPr/>
            </a:pPr>
            <a:r>
              <a:rPr lang="en-US" dirty="0" smtClean="0">
                <a:latin typeface="Times New Roman" pitchFamily="18" charset="0"/>
                <a:cs typeface="Times New Roman" pitchFamily="18" charset="0"/>
              </a:rPr>
              <a:t>During the Civil War Ellison supported and, in 1865, fought for the Confederacy.</a:t>
            </a:r>
          </a:p>
          <a:p>
            <a:pPr eaLnBrk="1" hangingPunct="1">
              <a:buFont typeface="Arial" charset="0"/>
              <a:buChar char="►"/>
              <a:defRPr/>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80408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flipV="1">
            <a:off x="457200" y="-152400"/>
            <a:ext cx="8229600" cy="152400"/>
          </a:xfrm>
        </p:spPr>
        <p:txBody>
          <a:bodyPr>
            <a:normAutofit fontScale="90000"/>
          </a:bodyPr>
          <a:lstStyle/>
          <a:p>
            <a:pPr eaLnBrk="1" hangingPunct="1">
              <a:defRPr/>
            </a:pPr>
            <a:endParaRPr lang="en-US" sz="4000" smtClean="0"/>
          </a:p>
        </p:txBody>
      </p:sp>
      <p:sp>
        <p:nvSpPr>
          <p:cNvPr id="15363" name="Rectangle 3"/>
          <p:cNvSpPr>
            <a:spLocks noGrp="1" noRot="1" noChangeArrowheads="1"/>
          </p:cNvSpPr>
          <p:nvPr>
            <p:ph type="body" idx="1"/>
          </p:nvPr>
        </p:nvSpPr>
        <p:spPr>
          <a:xfrm>
            <a:off x="0" y="0"/>
            <a:ext cx="8991600" cy="6858000"/>
          </a:xfrm>
        </p:spPr>
        <p:txBody>
          <a:bodyPr/>
          <a:lstStyle/>
          <a:p>
            <a:pPr>
              <a:lnSpc>
                <a:spcPct val="90000"/>
              </a:lnSpc>
              <a:defRPr/>
            </a:pPr>
            <a:r>
              <a:rPr lang="en-US" sz="2800" dirty="0" smtClean="0">
                <a:latin typeface="Times New Roman" pitchFamily="18" charset="0"/>
                <a:cs typeface="Times New Roman" pitchFamily="18" charset="0"/>
              </a:rPr>
              <a:t>However, Ellison’s case was extremely rare for obvious </a:t>
            </a:r>
            <a:r>
              <a:rPr lang="en-US" sz="2800" dirty="0" smtClean="0">
                <a:latin typeface="Times New Roman" pitchFamily="18" charset="0"/>
                <a:cs typeface="Times New Roman" pitchFamily="18" charset="0"/>
              </a:rPr>
              <a:t>reasons.</a:t>
            </a:r>
          </a:p>
          <a:p>
            <a:pPr>
              <a:lnSpc>
                <a:spcPct val="90000"/>
              </a:lnSpc>
              <a:defRPr/>
            </a:pPr>
            <a:r>
              <a:rPr lang="en-US" sz="2800" dirty="0" smtClean="0">
                <a:latin typeface="Times New Roman" pitchFamily="18" charset="0"/>
                <a:cs typeface="Times New Roman" pitchFamily="18" charset="0"/>
              </a:rPr>
              <a:t>The </a:t>
            </a:r>
            <a:r>
              <a:rPr lang="en-US" sz="2800" dirty="0" smtClean="0">
                <a:latin typeface="Times New Roman" pitchFamily="18" charset="0"/>
                <a:cs typeface="Times New Roman" pitchFamily="18" charset="0"/>
              </a:rPr>
              <a:t>1850 census showed that </a:t>
            </a:r>
            <a:r>
              <a:rPr lang="en-US" sz="2800" b="1" u="sng" dirty="0" smtClean="0">
                <a:latin typeface="Times New Roman" pitchFamily="18" charset="0"/>
                <a:cs typeface="Times New Roman" pitchFamily="18" charset="0"/>
              </a:rPr>
              <a:t>only 3,775 free blacks owned 12,760 </a:t>
            </a:r>
            <a:r>
              <a:rPr lang="en-US" sz="2800" b="1" u="sng" dirty="0" smtClean="0">
                <a:latin typeface="Times New Roman" pitchFamily="18" charset="0"/>
                <a:cs typeface="Times New Roman" pitchFamily="18" charset="0"/>
              </a:rPr>
              <a:t>slaves</a:t>
            </a:r>
            <a:r>
              <a:rPr lang="en-US" sz="2800" dirty="0" smtClean="0">
                <a:latin typeface="Times New Roman" pitchFamily="18" charset="0"/>
                <a:cs typeface="Times New Roman" pitchFamily="18" charset="0"/>
              </a:rPr>
              <a:t>.</a:t>
            </a:r>
          </a:p>
          <a:p>
            <a:pPr>
              <a:lnSpc>
                <a:spcPct val="90000"/>
              </a:lnSpc>
              <a:defRPr/>
            </a:pPr>
            <a:r>
              <a:rPr lang="en-US" sz="2800" dirty="0" smtClean="0">
                <a:latin typeface="Times New Roman" pitchFamily="18" charset="0"/>
                <a:cs typeface="Times New Roman" pitchFamily="18" charset="0"/>
              </a:rPr>
              <a:t>In </a:t>
            </a:r>
            <a:r>
              <a:rPr lang="en-US" sz="2800" dirty="0" smtClean="0">
                <a:latin typeface="Times New Roman" pitchFamily="18" charset="0"/>
                <a:cs typeface="Times New Roman" pitchFamily="18" charset="0"/>
              </a:rPr>
              <a:t>a reflection of the </a:t>
            </a:r>
            <a:r>
              <a:rPr lang="en-US" sz="2800" dirty="0" smtClean="0">
                <a:solidFill>
                  <a:srgbClr val="FFC000"/>
                </a:solidFill>
                <a:latin typeface="Times New Roman" pitchFamily="18" charset="0"/>
                <a:cs typeface="Times New Roman" pitchFamily="18" charset="0"/>
              </a:rPr>
              <a:t>economic</a:t>
            </a:r>
            <a:r>
              <a:rPr lang="en-US" sz="2800" dirty="0" smtClean="0">
                <a:latin typeface="Times New Roman" pitchFamily="18" charset="0"/>
                <a:cs typeface="Times New Roman" pitchFamily="18" charset="0"/>
              </a:rPr>
              <a:t> aspect of African slavery the </a:t>
            </a:r>
            <a:r>
              <a:rPr lang="en-US" sz="2800" b="1" u="sng" dirty="0" smtClean="0">
                <a:latin typeface="Times New Roman" pitchFamily="18" charset="0"/>
                <a:cs typeface="Times New Roman" pitchFamily="18" charset="0"/>
              </a:rPr>
              <a:t>vast majority of these were located in New Jersey, Connecticut, Illinois, Rhode Island, and New York; as opposed to the racial-social duality of slavery evident in the South, where less than 2% of free black slave owners </a:t>
            </a:r>
            <a:r>
              <a:rPr lang="en-US" sz="2800" b="1" u="sng" dirty="0" smtClean="0">
                <a:latin typeface="Times New Roman" pitchFamily="18" charset="0"/>
                <a:cs typeface="Times New Roman" pitchFamily="18" charset="0"/>
              </a:rPr>
              <a:t>resided</a:t>
            </a:r>
          </a:p>
          <a:p>
            <a:pPr>
              <a:lnSpc>
                <a:spcPct val="90000"/>
              </a:lnSpc>
              <a:defRPr/>
            </a:pPr>
            <a:r>
              <a:rPr lang="en-US" sz="2800" dirty="0" smtClean="0">
                <a:latin typeface="Times New Roman" pitchFamily="18" charset="0"/>
                <a:cs typeface="Times New Roman" pitchFamily="18" charset="0"/>
              </a:rPr>
              <a:t>All </a:t>
            </a:r>
            <a:r>
              <a:rPr lang="en-US" sz="2800" dirty="0" smtClean="0">
                <a:latin typeface="Times New Roman" pitchFamily="18" charset="0"/>
                <a:cs typeface="Times New Roman" pitchFamily="18" charset="0"/>
              </a:rPr>
              <a:t>free blacks, regardless of location, were subject to discrimination; all </a:t>
            </a:r>
            <a:r>
              <a:rPr lang="en-US" sz="2800" b="1" u="sng" dirty="0" smtClean="0">
                <a:solidFill>
                  <a:srgbClr val="FFC000"/>
                </a:solidFill>
                <a:latin typeface="Times New Roman" pitchFamily="18" charset="0"/>
                <a:cs typeface="Times New Roman" pitchFamily="18" charset="0"/>
              </a:rPr>
              <a:t>southern free blacks were required to carry ID badges lest they be caught and sold into </a:t>
            </a:r>
            <a:r>
              <a:rPr lang="en-US" sz="2800" b="1" u="sng" dirty="0" smtClean="0">
                <a:solidFill>
                  <a:srgbClr val="FFC000"/>
                </a:solidFill>
                <a:latin typeface="Times New Roman" pitchFamily="18" charset="0"/>
                <a:cs typeface="Times New Roman" pitchFamily="18" charset="0"/>
              </a:rPr>
              <a:t>slavery</a:t>
            </a:r>
            <a:r>
              <a:rPr lang="en-US" sz="2800" dirty="0" smtClean="0">
                <a:solidFill>
                  <a:srgbClr val="FFC000"/>
                </a:solidFill>
                <a:latin typeface="Times New Roman" pitchFamily="18" charset="0"/>
                <a:cs typeface="Times New Roman" pitchFamily="18" charset="0"/>
              </a:rPr>
              <a:t>.</a:t>
            </a:r>
          </a:p>
          <a:p>
            <a:pPr>
              <a:lnSpc>
                <a:spcPct val="90000"/>
              </a:lnSpc>
              <a:defRPr/>
            </a:pPr>
            <a:r>
              <a:rPr lang="en-US" sz="2800" dirty="0" smtClean="0">
                <a:latin typeface="Times New Roman" pitchFamily="18" charset="0"/>
                <a:cs typeface="Times New Roman" pitchFamily="18" charset="0"/>
              </a:rPr>
              <a:t>You </a:t>
            </a:r>
            <a:r>
              <a:rPr lang="en-US" sz="2800" dirty="0" smtClean="0">
                <a:latin typeface="Times New Roman" pitchFamily="18" charset="0"/>
                <a:cs typeface="Times New Roman" pitchFamily="18" charset="0"/>
              </a:rPr>
              <a:t>didn’t have to remind these folks to wear their ID.</a:t>
            </a:r>
          </a:p>
        </p:txBody>
      </p:sp>
    </p:spTree>
    <p:extLst>
      <p:ext uri="{BB962C8B-B14F-4D97-AF65-F5344CB8AC3E}">
        <p14:creationId xmlns:p14="http://schemas.microsoft.com/office/powerpoint/2010/main" val="131666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457200" y="-228600"/>
            <a:ext cx="8229600" cy="228600"/>
          </a:xfrm>
        </p:spPr>
        <p:txBody>
          <a:bodyPr>
            <a:normAutofit fontScale="90000"/>
          </a:bodyPr>
          <a:lstStyle/>
          <a:p>
            <a:pPr eaLnBrk="1" hangingPunct="1">
              <a:defRPr/>
            </a:pPr>
            <a:endParaRPr lang="en-US" sz="4000" smtClean="0"/>
          </a:p>
        </p:txBody>
      </p:sp>
      <p:sp>
        <p:nvSpPr>
          <p:cNvPr id="16387" name="Rectangle 3"/>
          <p:cNvSpPr>
            <a:spLocks noGrp="1" noRot="1" noChangeArrowheads="1"/>
          </p:cNvSpPr>
          <p:nvPr>
            <p:ph type="body" idx="1"/>
          </p:nvPr>
        </p:nvSpPr>
        <p:spPr>
          <a:xfrm>
            <a:off x="0" y="0"/>
            <a:ext cx="9144000" cy="6858000"/>
          </a:xfrm>
        </p:spPr>
        <p:txBody>
          <a:bodyPr/>
          <a:lstStyle/>
          <a:p>
            <a:pPr>
              <a:defRPr/>
            </a:pPr>
            <a:r>
              <a:rPr lang="en-US" sz="2800" b="1" u="sng" dirty="0" smtClean="0">
                <a:solidFill>
                  <a:srgbClr val="FFC000"/>
                </a:solidFill>
                <a:latin typeface="Times New Roman" pitchFamily="18" charset="0"/>
                <a:cs typeface="Times New Roman" pitchFamily="18" charset="0"/>
              </a:rPr>
              <a:t>In northern states, free blacks suffered worse treatment due to the threat of their labor; discrimination by virtue of economic threat.</a:t>
            </a:r>
            <a:endParaRPr lang="en-US" sz="2800" dirty="0" smtClean="0">
              <a:solidFill>
                <a:srgbClr val="FFC000"/>
              </a:solidFill>
              <a:latin typeface="Times New Roman" pitchFamily="18" charset="0"/>
              <a:cs typeface="Times New Roman" pitchFamily="18" charset="0"/>
            </a:endParaRPr>
          </a:p>
          <a:p>
            <a:pPr>
              <a:defRPr/>
            </a:pPr>
            <a:r>
              <a:rPr lang="en-US" sz="2800" dirty="0" smtClean="0">
                <a:latin typeface="Times New Roman" pitchFamily="18" charset="0"/>
                <a:cs typeface="Times New Roman" pitchFamily="18" charset="0"/>
              </a:rPr>
              <a:t>Indiana introduced a </a:t>
            </a:r>
            <a:r>
              <a:rPr lang="en-US" sz="2800" dirty="0" smtClean="0">
                <a:solidFill>
                  <a:srgbClr val="FFC000"/>
                </a:solidFill>
                <a:latin typeface="Times New Roman" pitchFamily="18" charset="0"/>
                <a:cs typeface="Times New Roman" pitchFamily="18" charset="0"/>
              </a:rPr>
              <a:t>statute in 1856 that banned any blacks from entering the state; Ohio began a slow repatriation of their free black population to other states in 1853.</a:t>
            </a:r>
          </a:p>
          <a:p>
            <a:pPr>
              <a:defRPr/>
            </a:pPr>
            <a:r>
              <a:rPr lang="en-US" sz="2800" dirty="0" smtClean="0">
                <a:latin typeface="Times New Roman" pitchFamily="18" charset="0"/>
                <a:cs typeface="Times New Roman" pitchFamily="18" charset="0"/>
              </a:rPr>
              <a:t>In comparison, both </a:t>
            </a:r>
            <a:r>
              <a:rPr lang="en-US" sz="2800" dirty="0" smtClean="0">
                <a:latin typeface="Times New Roman" pitchFamily="18" charset="0"/>
                <a:cs typeface="Times New Roman" pitchFamily="18" charset="0"/>
              </a:rPr>
              <a:t>North </a:t>
            </a:r>
            <a:r>
              <a:rPr lang="en-US" sz="2800" dirty="0" smtClean="0">
                <a:latin typeface="Times New Roman" pitchFamily="18" charset="0"/>
                <a:cs typeface="Times New Roman" pitchFamily="18" charset="0"/>
              </a:rPr>
              <a:t>and </a:t>
            </a:r>
            <a:r>
              <a:rPr lang="en-US" sz="2800" dirty="0" smtClean="0">
                <a:latin typeface="Times New Roman" pitchFamily="18" charset="0"/>
                <a:cs typeface="Times New Roman" pitchFamily="18" charset="0"/>
              </a:rPr>
              <a:t>South </a:t>
            </a:r>
            <a:r>
              <a:rPr lang="en-US" sz="2800" dirty="0" smtClean="0">
                <a:latin typeface="Times New Roman" pitchFamily="18" charset="0"/>
                <a:cs typeface="Times New Roman" pitchFamily="18" charset="0"/>
              </a:rPr>
              <a:t>incorporated racism and economics in their treatment of Africans; </a:t>
            </a:r>
            <a:r>
              <a:rPr lang="en-US" sz="2800" b="1" u="sng" dirty="0" smtClean="0">
                <a:solidFill>
                  <a:srgbClr val="FFC000"/>
                </a:solidFill>
                <a:latin typeface="Times New Roman" pitchFamily="18" charset="0"/>
                <a:cs typeface="Times New Roman" pitchFamily="18" charset="0"/>
              </a:rPr>
              <a:t>the South needed African free labor; the North feared economic catastrophe of mass white unemployment brought about by the competition of cheap black labor</a:t>
            </a:r>
            <a:r>
              <a:rPr lang="en-US" sz="2800" dirty="0" smtClean="0">
                <a:solidFill>
                  <a:srgbClr val="FFC000"/>
                </a:solidFill>
                <a:latin typeface="Times New Roman" pitchFamily="18" charset="0"/>
                <a:cs typeface="Times New Roman" pitchFamily="18" charset="0"/>
              </a:rPr>
              <a:t>.</a:t>
            </a:r>
          </a:p>
          <a:p>
            <a:pPr>
              <a:defRPr/>
            </a:pPr>
            <a:r>
              <a:rPr lang="en-US" sz="2800" dirty="0" smtClean="0">
                <a:latin typeface="Times New Roman" pitchFamily="18" charset="0"/>
                <a:cs typeface="Times New Roman" pitchFamily="18" charset="0"/>
              </a:rPr>
              <a:t>No matter how you look at it, regardless of where one might reside, being black in the antebellum United States was absolute misery, with little or no way out. </a:t>
            </a:r>
          </a:p>
          <a:p>
            <a:pPr eaLnBrk="1" hangingPunct="1">
              <a:buFont typeface="Arial" charset="0"/>
              <a:buNone/>
              <a:defRPr/>
            </a:pP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71906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301625" y="0"/>
            <a:ext cx="8540750" cy="533400"/>
          </a:xfrm>
        </p:spPr>
        <p:txBody>
          <a:bodyPr>
            <a:normAutofit fontScale="90000"/>
          </a:bodyPr>
          <a:lstStyle/>
          <a:p>
            <a:pPr eaLnBrk="1" hangingPunct="1">
              <a:defRPr/>
            </a:pPr>
            <a:r>
              <a:rPr lang="en-US" dirty="0" smtClean="0">
                <a:latin typeface="Times New Roman" pitchFamily="18" charset="0"/>
              </a:rPr>
              <a:t>The Slave Trade</a:t>
            </a:r>
          </a:p>
        </p:txBody>
      </p:sp>
      <p:sp>
        <p:nvSpPr>
          <p:cNvPr id="21507" name="Rectangle 3"/>
          <p:cNvSpPr>
            <a:spLocks noGrp="1" noRot="1" noChangeArrowheads="1"/>
          </p:cNvSpPr>
          <p:nvPr>
            <p:ph type="body" idx="1"/>
          </p:nvPr>
        </p:nvSpPr>
        <p:spPr>
          <a:xfrm>
            <a:off x="0" y="838200"/>
            <a:ext cx="9144000" cy="6019800"/>
          </a:xfrm>
        </p:spPr>
        <p:txBody>
          <a:bodyPr>
            <a:normAutofit lnSpcReduction="10000"/>
          </a:bodyPr>
          <a:lstStyle/>
          <a:p>
            <a:pPr>
              <a:lnSpc>
                <a:spcPct val="80000"/>
              </a:lnSpc>
              <a:defRPr/>
            </a:pPr>
            <a:r>
              <a:rPr lang="en-US" dirty="0" smtClean="0">
                <a:latin typeface="Times New Roman" pitchFamily="18" charset="0"/>
              </a:rPr>
              <a:t>From 1790 until 1860 the number of slaves had grown from 698,000 to over 4 million, </a:t>
            </a:r>
            <a:r>
              <a:rPr lang="en-US" dirty="0" smtClean="0">
                <a:solidFill>
                  <a:srgbClr val="FFC000"/>
                </a:solidFill>
                <a:latin typeface="Times New Roman" pitchFamily="18" charset="0"/>
              </a:rPr>
              <a:t>even though the international slave trade had been abolished in </a:t>
            </a:r>
            <a:r>
              <a:rPr lang="en-US" dirty="0" smtClean="0">
                <a:solidFill>
                  <a:srgbClr val="FFC000"/>
                </a:solidFill>
                <a:latin typeface="Times New Roman" pitchFamily="18" charset="0"/>
              </a:rPr>
              <a:t>1808 by the constitution’s Slave Trade Compromise</a:t>
            </a:r>
            <a:endParaRPr lang="en-US" dirty="0" smtClean="0">
              <a:solidFill>
                <a:srgbClr val="FFC000"/>
              </a:solidFill>
              <a:latin typeface="Times New Roman" pitchFamily="18" charset="0"/>
            </a:endParaRPr>
          </a:p>
          <a:p>
            <a:pPr marL="0" indent="0" eaLnBrk="1" hangingPunct="1">
              <a:lnSpc>
                <a:spcPct val="80000"/>
              </a:lnSpc>
              <a:buFont typeface="Wingdings" panose="05000000000000000000" pitchFamily="2" charset="2"/>
              <a:buNone/>
              <a:defRPr/>
            </a:pPr>
            <a:endParaRPr lang="en-US" dirty="0" smtClean="0">
              <a:latin typeface="Times New Roman" pitchFamily="18" charset="0"/>
            </a:endParaRPr>
          </a:p>
          <a:p>
            <a:pPr>
              <a:lnSpc>
                <a:spcPct val="80000"/>
              </a:lnSpc>
              <a:defRPr/>
            </a:pPr>
            <a:r>
              <a:rPr lang="en-US" b="1" u="sng" dirty="0" smtClean="0">
                <a:solidFill>
                  <a:srgbClr val="FFC000"/>
                </a:solidFill>
                <a:latin typeface="Times New Roman" pitchFamily="18" charset="0"/>
              </a:rPr>
              <a:t>The primary method of this increase was through natural increase, which resulted in the growth of the domestic slave trade</a:t>
            </a:r>
            <a:r>
              <a:rPr lang="en-US" dirty="0" smtClean="0">
                <a:solidFill>
                  <a:srgbClr val="FFC000"/>
                </a:solidFill>
                <a:latin typeface="Times New Roman" pitchFamily="18" charset="0"/>
              </a:rPr>
              <a:t>.</a:t>
            </a:r>
          </a:p>
          <a:p>
            <a:pPr marL="0" indent="0" eaLnBrk="1" hangingPunct="1">
              <a:lnSpc>
                <a:spcPct val="80000"/>
              </a:lnSpc>
              <a:buFont typeface="Wingdings" panose="05000000000000000000" pitchFamily="2" charset="2"/>
              <a:buNone/>
              <a:defRPr/>
            </a:pPr>
            <a:endParaRPr lang="en-US" dirty="0" smtClean="0">
              <a:latin typeface="Times New Roman" pitchFamily="18" charset="0"/>
            </a:endParaRPr>
          </a:p>
          <a:p>
            <a:pPr>
              <a:lnSpc>
                <a:spcPct val="80000"/>
              </a:lnSpc>
              <a:defRPr/>
            </a:pPr>
            <a:r>
              <a:rPr lang="en-US" b="1" u="sng" dirty="0" smtClean="0">
                <a:solidFill>
                  <a:srgbClr val="FFC000"/>
                </a:solidFill>
                <a:latin typeface="Times New Roman" pitchFamily="18" charset="0"/>
              </a:rPr>
              <a:t>A slave’s worth was directly tied to his/her commodity</a:t>
            </a:r>
            <a:r>
              <a:rPr lang="en-US" dirty="0" smtClean="0">
                <a:solidFill>
                  <a:srgbClr val="FFC000"/>
                </a:solidFill>
                <a:latin typeface="Times New Roman" pitchFamily="18" charset="0"/>
              </a:rPr>
              <a:t>; </a:t>
            </a:r>
            <a:r>
              <a:rPr lang="en-US" dirty="0" smtClean="0">
                <a:latin typeface="Times New Roman" pitchFamily="18" charset="0"/>
              </a:rPr>
              <a:t>due to the increasing value of cotton, the value of a healthy male slave in his 20s increased from $400.00 in 1790 to over $2000.00 in 1860.  Slaves with special skill (carpenters </a:t>
            </a:r>
            <a:r>
              <a:rPr lang="en-US" dirty="0" err="1" smtClean="0">
                <a:latin typeface="Times New Roman" pitchFamily="18" charset="0"/>
              </a:rPr>
              <a:t>etc</a:t>
            </a:r>
            <a:r>
              <a:rPr lang="en-US" dirty="0" smtClean="0">
                <a:latin typeface="Times New Roman" pitchFamily="18" charset="0"/>
              </a:rPr>
              <a:t>) were worth even more.</a:t>
            </a:r>
          </a:p>
          <a:p>
            <a:pPr eaLnBrk="1" hangingPunct="1">
              <a:lnSpc>
                <a:spcPct val="80000"/>
              </a:lnSpc>
              <a:buFont typeface="Arial" charset="0"/>
              <a:buNone/>
              <a:defRPr/>
            </a:pPr>
            <a:endParaRPr lang="en-US" sz="2800" dirty="0" smtClean="0">
              <a:latin typeface="Times New Roman" pitchFamily="18" charset="0"/>
            </a:endParaRPr>
          </a:p>
        </p:txBody>
      </p:sp>
    </p:spTree>
    <p:extLst>
      <p:ext uri="{BB962C8B-B14F-4D97-AF65-F5344CB8AC3E}">
        <p14:creationId xmlns:p14="http://schemas.microsoft.com/office/powerpoint/2010/main" val="125471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 calcmode="lin" valueType="num">
                                      <p:cBhvr additive="base">
                                        <p:cTn id="13"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anim calcmode="lin" valueType="num">
                                      <p:cBhvr additive="base">
                                        <p:cTn id="19"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301625" y="-381000"/>
            <a:ext cx="8540750" cy="76200"/>
          </a:xfrm>
        </p:spPr>
        <p:txBody>
          <a:bodyPr>
            <a:normAutofit fontScale="90000"/>
          </a:bodyPr>
          <a:lstStyle/>
          <a:p>
            <a:pPr eaLnBrk="1" hangingPunct="1">
              <a:defRPr/>
            </a:pPr>
            <a:endParaRPr lang="en-US" sz="4000" smtClean="0"/>
          </a:p>
        </p:txBody>
      </p:sp>
      <p:sp>
        <p:nvSpPr>
          <p:cNvPr id="22531" name="Rectangle 3"/>
          <p:cNvSpPr>
            <a:spLocks noGrp="1" noRot="1" noChangeArrowheads="1"/>
          </p:cNvSpPr>
          <p:nvPr>
            <p:ph type="body" idx="1"/>
          </p:nvPr>
        </p:nvSpPr>
        <p:spPr>
          <a:xfrm>
            <a:off x="0" y="0"/>
            <a:ext cx="9144000" cy="6858000"/>
          </a:xfrm>
        </p:spPr>
        <p:txBody>
          <a:bodyPr/>
          <a:lstStyle/>
          <a:p>
            <a:pPr>
              <a:defRPr/>
            </a:pPr>
            <a:r>
              <a:rPr lang="en-US" dirty="0" smtClean="0">
                <a:latin typeface="Times New Roman" pitchFamily="18" charset="0"/>
                <a:cs typeface="Times New Roman" pitchFamily="18" charset="0"/>
              </a:rPr>
              <a:t>The slave trade was the most odious of the entire “peculiar institution,” and resulted in towns of any size having slave brokerage farms, slave holding pens, auctioneers, and slave breeding brokers.</a:t>
            </a:r>
          </a:p>
          <a:p>
            <a:pPr marL="0" indent="0" eaLnBrk="1" hangingPunct="1">
              <a:buFont typeface="Wingdings" panose="05000000000000000000" pitchFamily="2" charset="2"/>
              <a:buNone/>
              <a:defRPr/>
            </a:pPr>
            <a:endParaRPr lang="en-US" dirty="0" smtClean="0">
              <a:latin typeface="Times New Roman" pitchFamily="18" charset="0"/>
              <a:cs typeface="Times New Roman" pitchFamily="18" charset="0"/>
            </a:endParaRPr>
          </a:p>
          <a:p>
            <a:pPr>
              <a:defRPr/>
            </a:pPr>
            <a:r>
              <a:rPr lang="en-US" dirty="0" smtClean="0">
                <a:latin typeface="Times New Roman" pitchFamily="18" charset="0"/>
                <a:cs typeface="Times New Roman" pitchFamily="18" charset="0"/>
              </a:rPr>
              <a:t>The </a:t>
            </a:r>
            <a:r>
              <a:rPr lang="en-US" b="1" u="sng" dirty="0" smtClean="0">
                <a:latin typeface="Times New Roman" pitchFamily="18" charset="0"/>
                <a:cs typeface="Times New Roman" pitchFamily="18" charset="0"/>
              </a:rPr>
              <a:t>worst aspect of the slave trade was the breakup of families</a:t>
            </a:r>
            <a:r>
              <a:rPr lang="en-US" dirty="0" smtClean="0">
                <a:latin typeface="Times New Roman" pitchFamily="18" charset="0"/>
                <a:cs typeface="Times New Roman" pitchFamily="18" charset="0"/>
              </a:rPr>
              <a:t>.</a:t>
            </a:r>
          </a:p>
          <a:p>
            <a:pPr marL="0" indent="0" eaLnBrk="1" hangingPunct="1">
              <a:buFont typeface="Wingdings" panose="05000000000000000000" pitchFamily="2" charset="2"/>
              <a:buNone/>
              <a:defRPr/>
            </a:pPr>
            <a:endParaRPr lang="en-US" dirty="0" smtClean="0">
              <a:latin typeface="Times New Roman" pitchFamily="18" charset="0"/>
              <a:cs typeface="Times New Roman" pitchFamily="18" charset="0"/>
            </a:endParaRPr>
          </a:p>
          <a:p>
            <a:pPr>
              <a:defRPr/>
            </a:pPr>
            <a:r>
              <a:rPr lang="en-US" dirty="0" smtClean="0">
                <a:latin typeface="Times New Roman" pitchFamily="18" charset="0"/>
                <a:cs typeface="Times New Roman" pitchFamily="18" charset="0"/>
              </a:rPr>
              <a:t>Although many planters tried to keep families together for morale purposes, the necessities of economy outweighed sentimentalism and forced the tragic breakups</a:t>
            </a:r>
          </a:p>
        </p:txBody>
      </p:sp>
    </p:spTree>
    <p:extLst>
      <p:ext uri="{BB962C8B-B14F-4D97-AF65-F5344CB8AC3E}">
        <p14:creationId xmlns:p14="http://schemas.microsoft.com/office/powerpoint/2010/main" val="3401189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anim calcmode="lin" valueType="num">
                                      <p:cBhvr additive="base">
                                        <p:cTn id="13"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anim calcmode="lin" valueType="num">
                                      <p:cBhvr additive="base">
                                        <p:cTn id="19"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301625" y="-457200"/>
            <a:ext cx="8540750" cy="152400"/>
          </a:xfrm>
        </p:spPr>
        <p:txBody>
          <a:bodyPr>
            <a:normAutofit fontScale="90000"/>
          </a:bodyPr>
          <a:lstStyle/>
          <a:p>
            <a:pPr eaLnBrk="1" hangingPunct="1">
              <a:defRPr/>
            </a:pPr>
            <a:endParaRPr lang="en-US" sz="4000" smtClean="0"/>
          </a:p>
        </p:txBody>
      </p:sp>
      <p:sp>
        <p:nvSpPr>
          <p:cNvPr id="23555" name="Rectangle 3"/>
          <p:cNvSpPr>
            <a:spLocks noGrp="1" noRot="1" noChangeArrowheads="1"/>
          </p:cNvSpPr>
          <p:nvPr>
            <p:ph type="body" idx="1"/>
          </p:nvPr>
        </p:nvSpPr>
        <p:spPr>
          <a:xfrm>
            <a:off x="301625" y="1600200"/>
            <a:ext cx="3432175" cy="4498975"/>
          </a:xfrm>
        </p:spPr>
        <p:txBody>
          <a:bodyPr/>
          <a:lstStyle/>
          <a:p>
            <a:pPr eaLnBrk="1" hangingPunct="1">
              <a:buFont typeface="Arial" charset="0"/>
              <a:buChar char="►"/>
              <a:defRPr/>
            </a:pPr>
            <a:endParaRPr lang="en-US" smtClean="0"/>
          </a:p>
        </p:txBody>
      </p:sp>
      <p:pic>
        <p:nvPicPr>
          <p:cNvPr id="155652" name="Picture 5" descr="slaves_sale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7" descr="slaveauction13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3064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301625" y="-381000"/>
            <a:ext cx="8540750" cy="76200"/>
          </a:xfrm>
        </p:spPr>
        <p:txBody>
          <a:bodyPr>
            <a:normAutofit fontScale="90000"/>
          </a:bodyPr>
          <a:lstStyle/>
          <a:p>
            <a:pPr eaLnBrk="1" hangingPunct="1">
              <a:defRPr/>
            </a:pPr>
            <a:endParaRPr lang="en-US" sz="4000" smtClean="0"/>
          </a:p>
        </p:txBody>
      </p:sp>
      <p:sp>
        <p:nvSpPr>
          <p:cNvPr id="24579" name="Rectangle 3"/>
          <p:cNvSpPr>
            <a:spLocks noGrp="1" noRot="1" noChangeArrowheads="1"/>
          </p:cNvSpPr>
          <p:nvPr>
            <p:ph type="body" idx="1"/>
          </p:nvPr>
        </p:nvSpPr>
        <p:spPr>
          <a:xfrm>
            <a:off x="762000" y="1600200"/>
            <a:ext cx="3352800" cy="4498975"/>
          </a:xfrm>
        </p:spPr>
        <p:txBody>
          <a:bodyPr/>
          <a:lstStyle/>
          <a:p>
            <a:pPr eaLnBrk="1" hangingPunct="1">
              <a:buFont typeface="Arial" charset="0"/>
              <a:buChar char="►"/>
              <a:defRPr/>
            </a:pPr>
            <a:endParaRPr lang="en-US" smtClean="0"/>
          </a:p>
        </p:txBody>
      </p:sp>
      <p:pic>
        <p:nvPicPr>
          <p:cNvPr id="156676" name="Picture 9" descr="l_hist00029_slave_auction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6767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301625" y="-304800"/>
            <a:ext cx="8540750" cy="76200"/>
          </a:xfrm>
        </p:spPr>
        <p:txBody>
          <a:bodyPr>
            <a:normAutofit fontScale="90000"/>
          </a:bodyPr>
          <a:lstStyle/>
          <a:p>
            <a:pPr eaLnBrk="1" hangingPunct="1">
              <a:defRPr/>
            </a:pPr>
            <a:endParaRPr lang="en-US" sz="4000" smtClean="0"/>
          </a:p>
        </p:txBody>
      </p:sp>
      <p:sp>
        <p:nvSpPr>
          <p:cNvPr id="25603" name="Rectangle 3"/>
          <p:cNvSpPr>
            <a:spLocks noGrp="1" noRot="1" noChangeArrowheads="1"/>
          </p:cNvSpPr>
          <p:nvPr>
            <p:ph type="body" idx="1"/>
          </p:nvPr>
        </p:nvSpPr>
        <p:spPr>
          <a:xfrm>
            <a:off x="5638800" y="1600200"/>
            <a:ext cx="3203575" cy="4498975"/>
          </a:xfrm>
        </p:spPr>
        <p:txBody>
          <a:bodyPr/>
          <a:lstStyle/>
          <a:p>
            <a:pPr eaLnBrk="1" hangingPunct="1">
              <a:buFont typeface="Arial" charset="0"/>
              <a:buChar char="►"/>
              <a:defRPr/>
            </a:pPr>
            <a:endParaRPr lang="en-US" smtClean="0"/>
          </a:p>
        </p:txBody>
      </p:sp>
      <p:pic>
        <p:nvPicPr>
          <p:cNvPr id="157700" name="Picture 6" descr="kentuc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8" descr="slave-tr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113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64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6248400"/>
            <a:ext cx="8229600" cy="609600"/>
          </a:xfrm>
        </p:spPr>
        <p:txBody>
          <a:bodyPr/>
          <a:lstStyle/>
          <a:p>
            <a:pPr marL="0" indent="0" algn="ctr">
              <a:buFont typeface="Wingdings" pitchFamily="2" charset="2"/>
              <a:buNone/>
              <a:defRPr/>
            </a:pPr>
            <a:r>
              <a:rPr lang="en-US" dirty="0" smtClean="0">
                <a:latin typeface="Times New Roman" pitchFamily="18" charset="0"/>
                <a:cs typeface="Times New Roman" pitchFamily="18" charset="0"/>
              </a:rPr>
              <a:t>The Lowell Mill Town</a:t>
            </a:r>
            <a:endParaRPr lang="en-US" dirty="0">
              <a:latin typeface="Times New Roman" pitchFamily="18" charset="0"/>
              <a:cs typeface="Times New Roman" pitchFamily="18" charset="0"/>
            </a:endParaRP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3637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301625" y="0"/>
            <a:ext cx="8540750" cy="533400"/>
          </a:xfrm>
        </p:spPr>
        <p:txBody>
          <a:bodyPr>
            <a:normAutofit fontScale="90000"/>
          </a:bodyPr>
          <a:lstStyle/>
          <a:p>
            <a:pPr eaLnBrk="1" hangingPunct="1">
              <a:defRPr/>
            </a:pPr>
            <a:r>
              <a:rPr lang="en-US" dirty="0" smtClean="0">
                <a:latin typeface="Times New Roman" pitchFamily="18" charset="0"/>
                <a:cs typeface="Times New Roman" pitchFamily="18" charset="0"/>
              </a:rPr>
              <a:t>Plantation Slavery</a:t>
            </a:r>
          </a:p>
        </p:txBody>
      </p:sp>
      <p:sp>
        <p:nvSpPr>
          <p:cNvPr id="26627" name="Rectangle 3"/>
          <p:cNvSpPr>
            <a:spLocks noGrp="1" noRot="1" noChangeArrowheads="1"/>
          </p:cNvSpPr>
          <p:nvPr>
            <p:ph type="body" idx="1"/>
          </p:nvPr>
        </p:nvSpPr>
        <p:spPr>
          <a:xfrm>
            <a:off x="0" y="838200"/>
            <a:ext cx="9144000" cy="6096000"/>
          </a:xfrm>
        </p:spPr>
        <p:txBody>
          <a:bodyPr/>
          <a:lstStyle/>
          <a:p>
            <a:pPr>
              <a:defRPr/>
            </a:pPr>
            <a:r>
              <a:rPr lang="en-US" dirty="0" smtClean="0">
                <a:latin typeface="Times New Roman" pitchFamily="18" charset="0"/>
                <a:cs typeface="Times New Roman" pitchFamily="18" charset="0"/>
              </a:rPr>
              <a:t>The vast majority of slaves in the South worked in the fields, although skilled slaves such as carpenters, furniture makers and domestics (for female slaves) worked in and around the </a:t>
            </a:r>
            <a:r>
              <a:rPr lang="en-US" dirty="0" smtClean="0">
                <a:latin typeface="Times New Roman" pitchFamily="18" charset="0"/>
                <a:cs typeface="Times New Roman" pitchFamily="18" charset="0"/>
              </a:rPr>
              <a:t>home.</a:t>
            </a:r>
          </a:p>
          <a:p>
            <a:pPr>
              <a:defRPr/>
            </a:pPr>
            <a:r>
              <a:rPr lang="en-US" dirty="0" smtClean="0">
                <a:latin typeface="Times New Roman" pitchFamily="18" charset="0"/>
                <a:cs typeface="Times New Roman" pitchFamily="18" charset="0"/>
              </a:rPr>
              <a:t>Field </a:t>
            </a:r>
            <a:r>
              <a:rPr lang="en-US" dirty="0" smtClean="0">
                <a:latin typeface="Times New Roman" pitchFamily="18" charset="0"/>
                <a:cs typeface="Times New Roman" pitchFamily="18" charset="0"/>
              </a:rPr>
              <a:t>hands typically lived in one and two-room houses, most with dirt floors, many without </a:t>
            </a:r>
            <a:r>
              <a:rPr lang="en-US" dirty="0" smtClean="0">
                <a:latin typeface="Times New Roman" pitchFamily="18" charset="0"/>
                <a:cs typeface="Times New Roman" pitchFamily="18" charset="0"/>
              </a:rPr>
              <a:t>windows.</a:t>
            </a:r>
          </a:p>
          <a:p>
            <a:pPr>
              <a:defRPr/>
            </a:pPr>
            <a:r>
              <a:rPr lang="en-US" dirty="0" smtClean="0">
                <a:latin typeface="Times New Roman" pitchFamily="18" charset="0"/>
                <a:cs typeface="Times New Roman" pitchFamily="18" charset="0"/>
              </a:rPr>
              <a:t>Plantation </a:t>
            </a:r>
            <a:r>
              <a:rPr lang="en-US" dirty="0" smtClean="0">
                <a:latin typeface="Times New Roman" pitchFamily="18" charset="0"/>
                <a:cs typeface="Times New Roman" pitchFamily="18" charset="0"/>
              </a:rPr>
              <a:t>records show that </a:t>
            </a:r>
            <a:r>
              <a:rPr lang="en-US" dirty="0" smtClean="0">
                <a:solidFill>
                  <a:srgbClr val="FFC000"/>
                </a:solidFill>
                <a:latin typeface="Times New Roman" pitchFamily="18" charset="0"/>
                <a:cs typeface="Times New Roman" pitchFamily="18" charset="0"/>
              </a:rPr>
              <a:t>these conditions were devastating to slave infants born in the field hand quarters; more than half died within the first year of life</a:t>
            </a:r>
          </a:p>
        </p:txBody>
      </p:sp>
    </p:spTree>
    <p:extLst>
      <p:ext uri="{BB962C8B-B14F-4D97-AF65-F5344CB8AC3E}">
        <p14:creationId xmlns:p14="http://schemas.microsoft.com/office/powerpoint/2010/main" val="325019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301625" y="-152400"/>
            <a:ext cx="8540750" cy="152400"/>
          </a:xfrm>
        </p:spPr>
        <p:txBody>
          <a:bodyPr>
            <a:normAutofit fontScale="90000"/>
          </a:bodyPr>
          <a:lstStyle/>
          <a:p>
            <a:pPr eaLnBrk="1" hangingPunct="1">
              <a:defRPr/>
            </a:pPr>
            <a:endParaRPr lang="en-US" sz="4000" smtClean="0"/>
          </a:p>
        </p:txBody>
      </p:sp>
      <p:sp>
        <p:nvSpPr>
          <p:cNvPr id="27651" name="Rectangle 3"/>
          <p:cNvSpPr>
            <a:spLocks noGrp="1" noRot="1" noChangeArrowheads="1"/>
          </p:cNvSpPr>
          <p:nvPr>
            <p:ph type="body" idx="1"/>
          </p:nvPr>
        </p:nvSpPr>
        <p:spPr>
          <a:xfrm>
            <a:off x="0" y="0"/>
            <a:ext cx="9144000" cy="6858000"/>
          </a:xfrm>
        </p:spPr>
        <p:txBody>
          <a:bodyPr/>
          <a:lstStyle/>
          <a:p>
            <a:pPr>
              <a:defRPr/>
            </a:pPr>
            <a:r>
              <a:rPr lang="en-US" sz="2800" dirty="0" smtClean="0">
                <a:latin typeface="Times New Roman" pitchFamily="18" charset="0"/>
                <a:cs typeface="Times New Roman" pitchFamily="18" charset="0"/>
              </a:rPr>
              <a:t>Most field hands worked from dawn to dusk, from “kin to kaint</a:t>
            </a:r>
            <a:r>
              <a:rPr lang="en-US" sz="2800" dirty="0" smtClean="0">
                <a:latin typeface="Times New Roman" pitchFamily="18" charset="0"/>
                <a:cs typeface="Times New Roman" pitchFamily="18" charset="0"/>
              </a:rPr>
              <a:t>.” (From “can” to “can’t”)</a:t>
            </a:r>
            <a:endParaRPr lang="en-US" sz="2800" dirty="0">
              <a:latin typeface="Times New Roman" pitchFamily="18" charset="0"/>
              <a:cs typeface="Times New Roman" pitchFamily="18" charset="0"/>
            </a:endParaRPr>
          </a:p>
          <a:p>
            <a:pPr>
              <a:defRPr/>
            </a:pPr>
            <a:r>
              <a:rPr lang="en-US" sz="2800" dirty="0" smtClean="0">
                <a:latin typeface="Times New Roman" pitchFamily="18" charset="0"/>
                <a:cs typeface="Times New Roman" pitchFamily="18" charset="0"/>
              </a:rPr>
              <a:t>Local </a:t>
            </a:r>
            <a:r>
              <a:rPr lang="en-US" sz="2800" u="sng" dirty="0" smtClean="0">
                <a:latin typeface="Times New Roman" pitchFamily="18" charset="0"/>
                <a:cs typeface="Times New Roman" pitchFamily="18" charset="0"/>
              </a:rPr>
              <a:t>slave codes were designed to keep restive slaves under control while providing guidance for slave drivers and </a:t>
            </a:r>
            <a:r>
              <a:rPr lang="en-US" sz="2800" u="sng" dirty="0" smtClean="0">
                <a:latin typeface="Times New Roman" pitchFamily="18" charset="0"/>
                <a:cs typeface="Times New Roman" pitchFamily="18" charset="0"/>
              </a:rPr>
              <a:t>overseers</a:t>
            </a:r>
            <a:r>
              <a:rPr lang="en-US" sz="2800" dirty="0" smtClean="0">
                <a:latin typeface="Times New Roman" pitchFamily="18" charset="0"/>
                <a:cs typeface="Times New Roman" pitchFamily="18" charset="0"/>
              </a:rPr>
              <a:t>.</a:t>
            </a:r>
          </a:p>
          <a:p>
            <a:pPr>
              <a:defRPr/>
            </a:pPr>
            <a:r>
              <a:rPr lang="en-US" sz="2800" dirty="0" smtClean="0">
                <a:latin typeface="Times New Roman" pitchFamily="18" charset="0"/>
                <a:cs typeface="Times New Roman" pitchFamily="18" charset="0"/>
              </a:rPr>
              <a:t>Disobedience </a:t>
            </a:r>
            <a:r>
              <a:rPr lang="en-US" sz="2800" dirty="0" smtClean="0">
                <a:latin typeface="Times New Roman" pitchFamily="18" charset="0"/>
                <a:cs typeface="Times New Roman" pitchFamily="18" charset="0"/>
              </a:rPr>
              <a:t>resulted in </a:t>
            </a:r>
            <a:r>
              <a:rPr lang="en-US" sz="2800" dirty="0" smtClean="0">
                <a:solidFill>
                  <a:srgbClr val="FFC000"/>
                </a:solidFill>
                <a:latin typeface="Times New Roman" pitchFamily="18" charset="0"/>
                <a:cs typeface="Times New Roman" pitchFamily="18" charset="0"/>
              </a:rPr>
              <a:t>on-sight reprimand, </a:t>
            </a:r>
            <a:r>
              <a:rPr lang="en-US" sz="2800" u="sng" dirty="0" smtClean="0">
                <a:solidFill>
                  <a:srgbClr val="FFC000"/>
                </a:solidFill>
                <a:latin typeface="Times New Roman" pitchFamily="18" charset="0"/>
                <a:cs typeface="Times New Roman" pitchFamily="18" charset="0"/>
              </a:rPr>
              <a:t>both punitive and representative in </a:t>
            </a:r>
            <a:r>
              <a:rPr lang="en-US" sz="2800" u="sng" dirty="0" smtClean="0">
                <a:solidFill>
                  <a:srgbClr val="FFC000"/>
                </a:solidFill>
                <a:latin typeface="Times New Roman" pitchFamily="18" charset="0"/>
                <a:cs typeface="Times New Roman" pitchFamily="18" charset="0"/>
              </a:rPr>
              <a:t>nature.</a:t>
            </a:r>
          </a:p>
          <a:p>
            <a:pPr>
              <a:defRPr/>
            </a:pPr>
            <a:r>
              <a:rPr lang="en-US" sz="2800" u="sng" dirty="0" smtClean="0">
                <a:latin typeface="Times New Roman" pitchFamily="18" charset="0"/>
                <a:cs typeface="Times New Roman" pitchFamily="18" charset="0"/>
              </a:rPr>
              <a:t>The </a:t>
            </a:r>
            <a:r>
              <a:rPr lang="en-US" sz="2800" u="sng" dirty="0" smtClean="0">
                <a:latin typeface="Times New Roman" pitchFamily="18" charset="0"/>
                <a:cs typeface="Times New Roman" pitchFamily="18" charset="0"/>
              </a:rPr>
              <a:t>tool of choice was the lash</a:t>
            </a:r>
            <a:r>
              <a:rPr lang="en-US" sz="2800" dirty="0" smtClean="0">
                <a:latin typeface="Times New Roman" pitchFamily="18" charset="0"/>
                <a:cs typeface="Times New Roman" pitchFamily="18" charset="0"/>
              </a:rPr>
              <a:t>, which was </a:t>
            </a:r>
            <a:r>
              <a:rPr lang="en-US" sz="2800" u="sng" dirty="0" smtClean="0">
                <a:latin typeface="Times New Roman" pitchFamily="18" charset="0"/>
                <a:cs typeface="Times New Roman" pitchFamily="18" charset="0"/>
              </a:rPr>
              <a:t>authorized by slave codes</a:t>
            </a:r>
            <a:r>
              <a:rPr lang="en-US" sz="2800" dirty="0" smtClean="0">
                <a:latin typeface="Times New Roman" pitchFamily="18" charset="0"/>
                <a:cs typeface="Times New Roman" pitchFamily="18" charset="0"/>
              </a:rPr>
              <a:t>; </a:t>
            </a:r>
            <a:r>
              <a:rPr lang="en-US" sz="2800" u="sng" dirty="0" smtClean="0">
                <a:latin typeface="Times New Roman" pitchFamily="18" charset="0"/>
                <a:cs typeface="Times New Roman" pitchFamily="18" charset="0"/>
              </a:rPr>
              <a:t>more harmful methods, such as brickbats or guns, were outlawed except in case of slave </a:t>
            </a:r>
            <a:r>
              <a:rPr lang="en-US" sz="2800" u="sng" dirty="0" smtClean="0">
                <a:latin typeface="Times New Roman" pitchFamily="18" charset="0"/>
                <a:cs typeface="Times New Roman" pitchFamily="18" charset="0"/>
              </a:rPr>
              <a:t>violence</a:t>
            </a:r>
            <a:r>
              <a:rPr lang="en-US" sz="2800" dirty="0" smtClean="0"/>
              <a:t>.</a:t>
            </a:r>
          </a:p>
          <a:p>
            <a:pPr>
              <a:defRPr/>
            </a:pPr>
            <a:r>
              <a:rPr lang="en-US" sz="2800" dirty="0" smtClean="0">
                <a:latin typeface="Times New Roman" pitchFamily="18" charset="0"/>
                <a:cs typeface="Times New Roman" pitchFamily="18" charset="0"/>
              </a:rPr>
              <a:t>Typically</a:t>
            </a:r>
            <a:r>
              <a:rPr lang="en-US" sz="2800" dirty="0" smtClean="0">
                <a:latin typeface="Times New Roman" pitchFamily="18" charset="0"/>
                <a:cs typeface="Times New Roman" pitchFamily="18" charset="0"/>
              </a:rPr>
              <a:t>, a good owner was one that did not “whip too much;” a bad one “whipped you until he bloodied you blistered you.”</a:t>
            </a:r>
            <a:r>
              <a:rPr lang="en-US" sz="2800" dirty="0" smtClean="0"/>
              <a:t>  </a:t>
            </a:r>
          </a:p>
        </p:txBody>
      </p:sp>
    </p:spTree>
    <p:extLst>
      <p:ext uri="{BB962C8B-B14F-4D97-AF65-F5344CB8AC3E}">
        <p14:creationId xmlns:p14="http://schemas.microsoft.com/office/powerpoint/2010/main" val="31565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301625" y="-381000"/>
            <a:ext cx="8540750" cy="76200"/>
          </a:xfrm>
        </p:spPr>
        <p:txBody>
          <a:bodyPr>
            <a:normAutofit fontScale="90000"/>
          </a:bodyPr>
          <a:lstStyle/>
          <a:p>
            <a:pPr eaLnBrk="1" hangingPunct="1">
              <a:defRPr/>
            </a:pPr>
            <a:endParaRPr lang="en-US" sz="4000" smtClean="0"/>
          </a:p>
        </p:txBody>
      </p:sp>
      <p:sp>
        <p:nvSpPr>
          <p:cNvPr id="39939" name="Rectangle 3"/>
          <p:cNvSpPr>
            <a:spLocks noGrp="1" noRot="1" noChangeArrowheads="1"/>
          </p:cNvSpPr>
          <p:nvPr>
            <p:ph type="body" idx="1"/>
          </p:nvPr>
        </p:nvSpPr>
        <p:spPr>
          <a:xfrm>
            <a:off x="2895600" y="1600200"/>
            <a:ext cx="152400" cy="4498975"/>
          </a:xfrm>
        </p:spPr>
        <p:txBody>
          <a:bodyPr/>
          <a:lstStyle/>
          <a:p>
            <a:pPr eaLnBrk="1" hangingPunct="1">
              <a:buFont typeface="Arial" charset="0"/>
              <a:buChar char="►"/>
              <a:defRPr/>
            </a:pPr>
            <a:endParaRPr lang="en-US" dirty="0" smtClean="0"/>
          </a:p>
        </p:txBody>
      </p:sp>
      <p:pic>
        <p:nvPicPr>
          <p:cNvPr id="160772" name="Picture 5" descr="whipped-sl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1" y="0"/>
            <a:ext cx="4191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4215581" y="1"/>
            <a:ext cx="4928419" cy="3200400"/>
          </a:xfrm>
          <a:prstGeom prst="rect">
            <a:avLst/>
          </a:prstGeom>
        </p:spPr>
      </p:pic>
      <p:pic>
        <p:nvPicPr>
          <p:cNvPr id="3" name="Picture 2"/>
          <p:cNvPicPr>
            <a:picLocks noChangeAspect="1"/>
          </p:cNvPicPr>
          <p:nvPr/>
        </p:nvPicPr>
        <p:blipFill>
          <a:blip r:embed="rId4"/>
          <a:stretch>
            <a:fillRect/>
          </a:stretch>
        </p:blipFill>
        <p:spPr>
          <a:xfrm>
            <a:off x="4215581" y="3352800"/>
            <a:ext cx="4876800" cy="3522406"/>
          </a:xfrm>
          <a:prstGeom prst="rect">
            <a:avLst/>
          </a:prstGeom>
        </p:spPr>
      </p:pic>
    </p:spTree>
    <p:extLst>
      <p:ext uri="{BB962C8B-B14F-4D97-AF65-F5344CB8AC3E}">
        <p14:creationId xmlns:p14="http://schemas.microsoft.com/office/powerpoint/2010/main" val="361279006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301625" y="-228600"/>
            <a:ext cx="8540750" cy="76200"/>
          </a:xfrm>
        </p:spPr>
        <p:txBody>
          <a:bodyPr>
            <a:normAutofit fontScale="90000"/>
          </a:bodyPr>
          <a:lstStyle/>
          <a:p>
            <a:pPr eaLnBrk="1" hangingPunct="1">
              <a:defRPr/>
            </a:pPr>
            <a:endParaRPr lang="en-US" sz="4000" smtClean="0"/>
          </a:p>
        </p:txBody>
      </p:sp>
      <p:sp>
        <p:nvSpPr>
          <p:cNvPr id="28675" name="Rectangle 3"/>
          <p:cNvSpPr>
            <a:spLocks noGrp="1" noRot="1" noChangeArrowheads="1"/>
          </p:cNvSpPr>
          <p:nvPr>
            <p:ph type="body" idx="1"/>
          </p:nvPr>
        </p:nvSpPr>
        <p:spPr>
          <a:xfrm>
            <a:off x="0" y="0"/>
            <a:ext cx="9144000" cy="6858000"/>
          </a:xfrm>
        </p:spPr>
        <p:txBody>
          <a:bodyPr/>
          <a:lstStyle/>
          <a:p>
            <a:pPr>
              <a:defRPr/>
            </a:pPr>
            <a:r>
              <a:rPr lang="en-US" dirty="0" smtClean="0">
                <a:latin typeface="Times New Roman" pitchFamily="18" charset="0"/>
              </a:rPr>
              <a:t>Of course, the </a:t>
            </a:r>
            <a:r>
              <a:rPr lang="en-US" dirty="0" smtClean="0">
                <a:solidFill>
                  <a:srgbClr val="FFC000"/>
                </a:solidFill>
                <a:latin typeface="Times New Roman" pitchFamily="18" charset="0"/>
              </a:rPr>
              <a:t>primary recourse for slaves was flight or rebellion</a:t>
            </a:r>
            <a:r>
              <a:rPr lang="en-US" dirty="0" smtClean="0">
                <a:latin typeface="Times New Roman" pitchFamily="18" charset="0"/>
              </a:rPr>
              <a:t>; both of these held horrible risks if the slave was </a:t>
            </a:r>
            <a:r>
              <a:rPr lang="en-US" dirty="0" smtClean="0">
                <a:latin typeface="Times New Roman" pitchFamily="18" charset="0"/>
              </a:rPr>
              <a:t>caught.</a:t>
            </a:r>
          </a:p>
          <a:p>
            <a:pPr>
              <a:defRPr/>
            </a:pPr>
            <a:r>
              <a:rPr lang="en-US" dirty="0" smtClean="0">
                <a:latin typeface="Times New Roman" pitchFamily="18" charset="0"/>
              </a:rPr>
              <a:t>Runaway </a:t>
            </a:r>
            <a:r>
              <a:rPr lang="en-US" dirty="0" smtClean="0">
                <a:latin typeface="Times New Roman" pitchFamily="18" charset="0"/>
              </a:rPr>
              <a:t>slaves were dealt with severely, often beaten to the verge of death but </a:t>
            </a:r>
            <a:r>
              <a:rPr lang="en-US" dirty="0" smtClean="0">
                <a:solidFill>
                  <a:srgbClr val="FFC000"/>
                </a:solidFill>
                <a:latin typeface="Times New Roman" pitchFamily="18" charset="0"/>
              </a:rPr>
              <a:t>they were typically allowed to live because they were primarily an </a:t>
            </a:r>
            <a:r>
              <a:rPr lang="en-US" dirty="0" smtClean="0">
                <a:solidFill>
                  <a:srgbClr val="FFC000"/>
                </a:solidFill>
                <a:latin typeface="Times New Roman" pitchFamily="18" charset="0"/>
              </a:rPr>
              <a:t>investment.</a:t>
            </a:r>
          </a:p>
          <a:p>
            <a:pPr>
              <a:defRPr/>
            </a:pPr>
            <a:r>
              <a:rPr lang="en-US" dirty="0" smtClean="0">
                <a:solidFill>
                  <a:srgbClr val="FFC000"/>
                </a:solidFill>
                <a:latin typeface="Times New Roman" pitchFamily="18" charset="0"/>
              </a:rPr>
              <a:t>Rebellious </a:t>
            </a:r>
            <a:r>
              <a:rPr lang="en-US" dirty="0" smtClean="0">
                <a:solidFill>
                  <a:srgbClr val="FFC000"/>
                </a:solidFill>
                <a:latin typeface="Times New Roman" pitchFamily="18" charset="0"/>
              </a:rPr>
              <a:t>slaves, however, were summarily executed; they were seen as incorrigible and unfit to live</a:t>
            </a:r>
            <a:r>
              <a:rPr lang="en-US" dirty="0" smtClean="0">
                <a:latin typeface="Times New Roman" pitchFamily="18" charset="0"/>
              </a:rPr>
              <a:t>.</a:t>
            </a:r>
            <a:r>
              <a:rPr lang="en-US" dirty="0" smtClean="0"/>
              <a:t> </a:t>
            </a:r>
          </a:p>
        </p:txBody>
      </p:sp>
    </p:spTree>
    <p:extLst>
      <p:ext uri="{BB962C8B-B14F-4D97-AF65-F5344CB8AC3E}">
        <p14:creationId xmlns:p14="http://schemas.microsoft.com/office/powerpoint/2010/main" val="325234616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301625" y="-228600"/>
            <a:ext cx="8540750" cy="76200"/>
          </a:xfrm>
        </p:spPr>
        <p:txBody>
          <a:bodyPr>
            <a:normAutofit fontScale="90000"/>
          </a:bodyPr>
          <a:lstStyle/>
          <a:p>
            <a:pPr eaLnBrk="1" hangingPunct="1">
              <a:defRPr/>
            </a:pPr>
            <a:endParaRPr lang="en-US" sz="4000" smtClean="0"/>
          </a:p>
        </p:txBody>
      </p:sp>
      <p:sp>
        <p:nvSpPr>
          <p:cNvPr id="30723" name="Rectangle 3"/>
          <p:cNvSpPr>
            <a:spLocks noGrp="1" noRot="1" noChangeArrowheads="1"/>
          </p:cNvSpPr>
          <p:nvPr>
            <p:ph type="body" idx="1"/>
          </p:nvPr>
        </p:nvSpPr>
        <p:spPr>
          <a:xfrm>
            <a:off x="0" y="0"/>
            <a:ext cx="9144000" cy="6858000"/>
          </a:xfrm>
        </p:spPr>
        <p:txBody>
          <a:bodyPr/>
          <a:lstStyle/>
          <a:p>
            <a:pPr>
              <a:defRPr/>
            </a:pPr>
            <a:r>
              <a:rPr lang="en-US" dirty="0" smtClean="0">
                <a:latin typeface="Times New Roman" pitchFamily="18" charset="0"/>
                <a:cs typeface="Times New Roman" pitchFamily="18" charset="0"/>
              </a:rPr>
              <a:t>Slaves did, however, manage to exact their resentment toward oppression through </a:t>
            </a:r>
            <a:r>
              <a:rPr lang="en-US" dirty="0" smtClean="0">
                <a:solidFill>
                  <a:srgbClr val="FFC000"/>
                </a:solidFill>
                <a:latin typeface="Times New Roman" pitchFamily="18" charset="0"/>
                <a:cs typeface="Times New Roman" pitchFamily="18" charset="0"/>
              </a:rPr>
              <a:t>sabotage or </a:t>
            </a:r>
            <a:r>
              <a:rPr lang="en-US" dirty="0" smtClean="0">
                <a:solidFill>
                  <a:srgbClr val="FFC000"/>
                </a:solidFill>
                <a:latin typeface="Times New Roman" pitchFamily="18" charset="0"/>
                <a:cs typeface="Times New Roman" pitchFamily="18" charset="0"/>
              </a:rPr>
              <a:t>malingering</a:t>
            </a:r>
            <a:r>
              <a:rPr lang="en-US" dirty="0" smtClean="0">
                <a:latin typeface="Times New Roman" pitchFamily="18" charset="0"/>
                <a:cs typeface="Times New Roman" pitchFamily="18" charset="0"/>
              </a:rPr>
              <a:t>.</a:t>
            </a:r>
          </a:p>
          <a:p>
            <a:pPr>
              <a:defRPr/>
            </a:pPr>
            <a:r>
              <a:rPr lang="en-US" dirty="0" smtClean="0">
                <a:latin typeface="Times New Roman" pitchFamily="18" charset="0"/>
                <a:cs typeface="Times New Roman" pitchFamily="18" charset="0"/>
              </a:rPr>
              <a:t>Slave </a:t>
            </a:r>
            <a:r>
              <a:rPr lang="en-US" dirty="0" smtClean="0">
                <a:latin typeface="Times New Roman" pitchFamily="18" charset="0"/>
                <a:cs typeface="Times New Roman" pitchFamily="18" charset="0"/>
              </a:rPr>
              <a:t>narratives show that, contrary to conventional wisdom, a surprising number of  slaveholders were smart enough to realize that a happy slave was a harder-working slave, and consequently treated their slaves relatively well, even to the point of withholding benefits rather than inflict physical </a:t>
            </a:r>
            <a:r>
              <a:rPr lang="en-US" dirty="0" smtClean="0">
                <a:latin typeface="Times New Roman" pitchFamily="18" charset="0"/>
                <a:cs typeface="Times New Roman" pitchFamily="18" charset="0"/>
              </a:rPr>
              <a:t>punishment.</a:t>
            </a:r>
          </a:p>
          <a:p>
            <a:pPr>
              <a:defRPr/>
            </a:pPr>
            <a:r>
              <a:rPr lang="en-US" dirty="0" smtClean="0">
                <a:latin typeface="Times New Roman" pitchFamily="18" charset="0"/>
                <a:cs typeface="Times New Roman" pitchFamily="18" charset="0"/>
              </a:rPr>
              <a:t>Again</a:t>
            </a:r>
            <a:r>
              <a:rPr lang="en-US" dirty="0" smtClean="0">
                <a:latin typeface="Times New Roman" pitchFamily="18" charset="0"/>
                <a:cs typeface="Times New Roman" pitchFamily="18" charset="0"/>
              </a:rPr>
              <a:t>, </a:t>
            </a:r>
            <a:r>
              <a:rPr lang="en-US" b="1" dirty="0" smtClean="0">
                <a:solidFill>
                  <a:srgbClr val="FFC000"/>
                </a:solidFill>
                <a:latin typeface="Times New Roman" pitchFamily="18" charset="0"/>
                <a:cs typeface="Times New Roman" pitchFamily="18" charset="0"/>
              </a:rPr>
              <a:t>the slave as an economic entity dictated their treatment</a:t>
            </a:r>
            <a:r>
              <a:rPr lang="en-US" dirty="0" smtClean="0">
                <a:latin typeface="Times New Roman" pitchFamily="18" charset="0"/>
                <a:cs typeface="Times New Roman" pitchFamily="18" charset="0"/>
              </a:rPr>
              <a:t>; many slaveholders exhibited their healthy, happy slaves as status symbols.</a:t>
            </a:r>
          </a:p>
          <a:p>
            <a:pPr eaLnBrk="1" hangingPunct="1">
              <a:buFont typeface="Arial" charset="0"/>
              <a:buChar char="►"/>
              <a:defRPr/>
            </a:pP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675952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0" y="0"/>
            <a:ext cx="9220200" cy="609600"/>
          </a:xfrm>
        </p:spPr>
        <p:txBody>
          <a:bodyPr>
            <a:normAutofit fontScale="90000"/>
          </a:bodyPr>
          <a:lstStyle/>
          <a:p>
            <a:pPr eaLnBrk="1" hangingPunct="1">
              <a:defRPr/>
            </a:pPr>
            <a:r>
              <a:rPr lang="en-US" sz="4000" dirty="0" smtClean="0">
                <a:latin typeface="Times New Roman" pitchFamily="18" charset="0"/>
              </a:rPr>
              <a:t>Slave Culture</a:t>
            </a:r>
          </a:p>
        </p:txBody>
      </p:sp>
      <p:sp>
        <p:nvSpPr>
          <p:cNvPr id="31747" name="Rectangle 3"/>
          <p:cNvSpPr>
            <a:spLocks noGrp="1" noRot="1" noChangeArrowheads="1"/>
          </p:cNvSpPr>
          <p:nvPr>
            <p:ph type="body" idx="1"/>
          </p:nvPr>
        </p:nvSpPr>
        <p:spPr>
          <a:xfrm>
            <a:off x="0" y="609600"/>
            <a:ext cx="9144000" cy="6248400"/>
          </a:xfrm>
        </p:spPr>
        <p:txBody>
          <a:bodyPr/>
          <a:lstStyle/>
          <a:p>
            <a:pPr>
              <a:defRPr/>
            </a:pPr>
            <a:r>
              <a:rPr lang="en-US" sz="2800" dirty="0" smtClean="0">
                <a:latin typeface="Times New Roman" pitchFamily="18" charset="0"/>
                <a:cs typeface="Times New Roman" pitchFamily="18" charset="0"/>
              </a:rPr>
              <a:t>Slaves lived a life of hopelessness, and therefore </a:t>
            </a:r>
            <a:r>
              <a:rPr lang="en-US" sz="2800" dirty="0" smtClean="0">
                <a:solidFill>
                  <a:srgbClr val="FFC000"/>
                </a:solidFill>
                <a:latin typeface="Times New Roman" pitchFamily="18" charset="0"/>
                <a:cs typeface="Times New Roman" pitchFamily="18" charset="0"/>
              </a:rPr>
              <a:t>sought relief and justification for their lot in life through </a:t>
            </a:r>
            <a:r>
              <a:rPr lang="en-US" sz="2800" dirty="0" smtClean="0">
                <a:solidFill>
                  <a:srgbClr val="FFC000"/>
                </a:solidFill>
                <a:latin typeface="Times New Roman" pitchFamily="18" charset="0"/>
                <a:cs typeface="Times New Roman" pitchFamily="18" charset="0"/>
              </a:rPr>
              <a:t>religion</a:t>
            </a:r>
            <a:r>
              <a:rPr lang="en-US" sz="2800" dirty="0" smtClean="0">
                <a:latin typeface="Times New Roman" pitchFamily="18" charset="0"/>
                <a:cs typeface="Times New Roman" pitchFamily="18" charset="0"/>
              </a:rPr>
              <a:t>.</a:t>
            </a:r>
          </a:p>
          <a:p>
            <a:pPr>
              <a:defRPr/>
            </a:pPr>
            <a:r>
              <a:rPr lang="en-US" sz="2800" dirty="0" smtClean="0">
                <a:solidFill>
                  <a:srgbClr val="FFC000"/>
                </a:solidFill>
                <a:latin typeface="Times New Roman" pitchFamily="18" charset="0"/>
                <a:cs typeface="Times New Roman" pitchFamily="18" charset="0"/>
              </a:rPr>
              <a:t>Slave </a:t>
            </a:r>
            <a:r>
              <a:rPr lang="en-US" sz="2800" dirty="0" smtClean="0">
                <a:solidFill>
                  <a:srgbClr val="FFC000"/>
                </a:solidFill>
                <a:latin typeface="Times New Roman" pitchFamily="18" charset="0"/>
                <a:cs typeface="Times New Roman" pitchFamily="18" charset="0"/>
              </a:rPr>
              <a:t>religions were a microcosm of their ethnic legacies, often mixing amounts of native animistic religions, African spiritualism, and Christianity</a:t>
            </a:r>
            <a:r>
              <a:rPr lang="en-US" sz="2800" dirty="0" smtClean="0">
                <a:latin typeface="Times New Roman" pitchFamily="18" charset="0"/>
                <a:cs typeface="Times New Roman" pitchFamily="18" charset="0"/>
              </a:rPr>
              <a:t>.  As such, African religion was (and is) vastly different than the white variety by virtue of its </a:t>
            </a:r>
            <a:r>
              <a:rPr lang="en-US" sz="2800" dirty="0" smtClean="0">
                <a:solidFill>
                  <a:srgbClr val="FFC000"/>
                </a:solidFill>
                <a:latin typeface="Times New Roman" pitchFamily="18" charset="0"/>
                <a:cs typeface="Times New Roman" pitchFamily="18" charset="0"/>
              </a:rPr>
              <a:t>depth of spirituality, born of </a:t>
            </a:r>
            <a:r>
              <a:rPr lang="en-US" sz="2800" dirty="0" smtClean="0">
                <a:solidFill>
                  <a:srgbClr val="FFC000"/>
                </a:solidFill>
                <a:latin typeface="Times New Roman" pitchFamily="18" charset="0"/>
                <a:cs typeface="Times New Roman" pitchFamily="18" charset="0"/>
              </a:rPr>
              <a:t>desperation.</a:t>
            </a:r>
          </a:p>
          <a:p>
            <a:pPr>
              <a:defRPr/>
            </a:pPr>
            <a:r>
              <a:rPr lang="en-US" sz="2800" dirty="0" smtClean="0">
                <a:latin typeface="Times New Roman" pitchFamily="18" charset="0"/>
                <a:cs typeface="Times New Roman" pitchFamily="18" charset="0"/>
              </a:rPr>
              <a:t>In </a:t>
            </a:r>
            <a:r>
              <a:rPr lang="en-US" sz="2800" dirty="0" smtClean="0">
                <a:latin typeface="Times New Roman" pitchFamily="18" charset="0"/>
                <a:cs typeface="Times New Roman" pitchFamily="18" charset="0"/>
              </a:rPr>
              <a:t>Louisiana, this mixture featured aspects of Caribbean Catholicism, which resulted in variants of Christianity such as </a:t>
            </a:r>
            <a:r>
              <a:rPr lang="en-US" sz="2800" dirty="0" smtClean="0">
                <a:latin typeface="Times New Roman" pitchFamily="18" charset="0"/>
                <a:cs typeface="Times New Roman" pitchFamily="18" charset="0"/>
              </a:rPr>
              <a:t>voodoo.</a:t>
            </a:r>
          </a:p>
          <a:p>
            <a:pPr>
              <a:defRPr/>
            </a:pPr>
            <a:r>
              <a:rPr lang="en-US" sz="2800" dirty="0" smtClean="0">
                <a:latin typeface="Times New Roman" pitchFamily="18" charset="0"/>
                <a:cs typeface="Times New Roman" pitchFamily="18" charset="0"/>
              </a:rPr>
              <a:t>Much </a:t>
            </a:r>
            <a:r>
              <a:rPr lang="en-US" sz="2800" dirty="0" smtClean="0">
                <a:latin typeface="Times New Roman" pitchFamily="18" charset="0"/>
                <a:cs typeface="Times New Roman" pitchFamily="18" charset="0"/>
              </a:rPr>
              <a:t>like Second Great Awakening Baptists, </a:t>
            </a:r>
            <a:r>
              <a:rPr lang="en-US" sz="2800" dirty="0" smtClean="0">
                <a:solidFill>
                  <a:srgbClr val="FFC000"/>
                </a:solidFill>
                <a:latin typeface="Times New Roman" pitchFamily="18" charset="0"/>
                <a:cs typeface="Times New Roman" pitchFamily="18" charset="0"/>
              </a:rPr>
              <a:t>African religions formed the basis of community</a:t>
            </a:r>
          </a:p>
        </p:txBody>
      </p:sp>
    </p:spTree>
    <p:extLst>
      <p:ext uri="{BB962C8B-B14F-4D97-AF65-F5344CB8AC3E}">
        <p14:creationId xmlns:p14="http://schemas.microsoft.com/office/powerpoint/2010/main" val="412788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301625" y="-533400"/>
            <a:ext cx="8540750" cy="228600"/>
          </a:xfrm>
        </p:spPr>
        <p:txBody>
          <a:bodyPr>
            <a:normAutofit fontScale="90000"/>
          </a:bodyPr>
          <a:lstStyle/>
          <a:p>
            <a:pPr eaLnBrk="1" hangingPunct="1">
              <a:defRPr/>
            </a:pPr>
            <a:endParaRPr lang="en-US" sz="4000" smtClean="0"/>
          </a:p>
        </p:txBody>
      </p:sp>
      <p:sp>
        <p:nvSpPr>
          <p:cNvPr id="32771" name="Rectangle 3"/>
          <p:cNvSpPr>
            <a:spLocks noGrp="1" noRot="1" noChangeArrowheads="1"/>
          </p:cNvSpPr>
          <p:nvPr>
            <p:ph type="body" idx="1"/>
          </p:nvPr>
        </p:nvSpPr>
        <p:spPr>
          <a:xfrm>
            <a:off x="0" y="0"/>
            <a:ext cx="9220200" cy="6858000"/>
          </a:xfrm>
        </p:spPr>
        <p:txBody>
          <a:bodyPr/>
          <a:lstStyle/>
          <a:p>
            <a:pPr>
              <a:defRPr/>
            </a:pPr>
            <a:r>
              <a:rPr lang="en-US" dirty="0" smtClean="0">
                <a:latin typeface="Times New Roman" pitchFamily="18" charset="0"/>
                <a:cs typeface="Times New Roman" pitchFamily="18" charset="0"/>
              </a:rPr>
              <a:t>Many </a:t>
            </a:r>
            <a:r>
              <a:rPr lang="en-US" u="sng" dirty="0" smtClean="0">
                <a:latin typeface="Times New Roman" pitchFamily="18" charset="0"/>
                <a:cs typeface="Times New Roman" pitchFamily="18" charset="0"/>
              </a:rPr>
              <a:t>slaves embraced Christianity due to their perception of identification with the Israelites of the Old Testament.</a:t>
            </a:r>
          </a:p>
          <a:p>
            <a:pPr>
              <a:defRPr/>
            </a:pPr>
            <a:r>
              <a:rPr lang="en-US" dirty="0" smtClean="0">
                <a:solidFill>
                  <a:srgbClr val="FFC000"/>
                </a:solidFill>
                <a:latin typeface="Times New Roman" pitchFamily="18" charset="0"/>
                <a:cs typeface="Times New Roman" pitchFamily="18" charset="0"/>
              </a:rPr>
              <a:t>Some slave owners </a:t>
            </a:r>
            <a:r>
              <a:rPr lang="en-US" dirty="0" smtClean="0">
                <a:latin typeface="Times New Roman" pitchFamily="18" charset="0"/>
                <a:cs typeface="Times New Roman" pitchFamily="18" charset="0"/>
              </a:rPr>
              <a:t>encouraged the growth of slave religion and churches as an important aspect of healthy slave life, and </a:t>
            </a:r>
            <a:r>
              <a:rPr lang="en-US" u="sng" dirty="0" smtClean="0">
                <a:solidFill>
                  <a:srgbClr val="FFC000"/>
                </a:solidFill>
                <a:latin typeface="Times New Roman" pitchFamily="18" charset="0"/>
                <a:cs typeface="Times New Roman" pitchFamily="18" charset="0"/>
              </a:rPr>
              <a:t>used the right to worship as controlling mechanism</a:t>
            </a:r>
            <a:r>
              <a:rPr lang="en-US" dirty="0" smtClean="0">
                <a:latin typeface="Times New Roman" pitchFamily="18" charset="0"/>
                <a:cs typeface="Times New Roman" pitchFamily="18" charset="0"/>
              </a:rPr>
              <a:t>.</a:t>
            </a:r>
          </a:p>
          <a:p>
            <a:pPr>
              <a:defRPr/>
            </a:pPr>
            <a:r>
              <a:rPr lang="en-US" dirty="0" smtClean="0">
                <a:solidFill>
                  <a:srgbClr val="FFC000"/>
                </a:solidFill>
                <a:latin typeface="Times New Roman" pitchFamily="18" charset="0"/>
                <a:cs typeface="Times New Roman" pitchFamily="18" charset="0"/>
              </a:rPr>
              <a:t>Others</a:t>
            </a:r>
            <a:r>
              <a:rPr lang="en-US" dirty="0" smtClean="0">
                <a:latin typeface="Times New Roman" pitchFamily="18" charset="0"/>
                <a:cs typeface="Times New Roman" pitchFamily="18" charset="0"/>
              </a:rPr>
              <a:t>, however, </a:t>
            </a:r>
            <a:r>
              <a:rPr lang="en-US" u="sng" dirty="0" smtClean="0">
                <a:solidFill>
                  <a:srgbClr val="FFC000"/>
                </a:solidFill>
                <a:latin typeface="Times New Roman" pitchFamily="18" charset="0"/>
                <a:cs typeface="Times New Roman" pitchFamily="18" charset="0"/>
              </a:rPr>
              <a:t>saw religion as a dangerous means of solidarity and banned religious meetings of any kind</a:t>
            </a:r>
            <a:r>
              <a:rPr lang="en-US" dirty="0" smtClean="0">
                <a:latin typeface="Times New Roman" pitchFamily="18" charset="0"/>
                <a:cs typeface="Times New Roman" pitchFamily="18" charset="0"/>
              </a:rPr>
              <a:t>.  This only served to drive the meetings underground, and resulted in severe punishment.</a:t>
            </a:r>
          </a:p>
        </p:txBody>
      </p:sp>
    </p:spTree>
    <p:extLst>
      <p:ext uri="{BB962C8B-B14F-4D97-AF65-F5344CB8AC3E}">
        <p14:creationId xmlns:p14="http://schemas.microsoft.com/office/powerpoint/2010/main" val="78312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301625" y="-228600"/>
            <a:ext cx="8540750" cy="76200"/>
          </a:xfrm>
        </p:spPr>
        <p:txBody>
          <a:bodyPr>
            <a:normAutofit fontScale="90000"/>
          </a:bodyPr>
          <a:lstStyle/>
          <a:p>
            <a:pPr eaLnBrk="1" hangingPunct="1">
              <a:defRPr/>
            </a:pPr>
            <a:endParaRPr lang="en-US" sz="4000" smtClean="0"/>
          </a:p>
        </p:txBody>
      </p:sp>
      <p:sp>
        <p:nvSpPr>
          <p:cNvPr id="34819" name="Rectangle 3"/>
          <p:cNvSpPr>
            <a:spLocks noGrp="1" noRot="1" noChangeArrowheads="1"/>
          </p:cNvSpPr>
          <p:nvPr>
            <p:ph type="body" idx="1"/>
          </p:nvPr>
        </p:nvSpPr>
        <p:spPr>
          <a:xfrm>
            <a:off x="0" y="0"/>
            <a:ext cx="9144000" cy="6858000"/>
          </a:xfrm>
        </p:spPr>
        <p:txBody>
          <a:bodyPr/>
          <a:lstStyle/>
          <a:p>
            <a:pPr>
              <a:defRPr/>
            </a:pPr>
            <a:r>
              <a:rPr lang="en-US" dirty="0" smtClean="0">
                <a:latin typeface="Times New Roman" pitchFamily="18" charset="0"/>
                <a:cs typeface="Times New Roman" pitchFamily="18" charset="0"/>
              </a:rPr>
              <a:t>The role of women in African culture was a convoluted mixture of traditional cult of domesticity within the slave family, the assumption of that same role in their master’s household, mother to her own children and, often, concubine to their </a:t>
            </a:r>
            <a:r>
              <a:rPr lang="en-US" dirty="0" smtClean="0">
                <a:latin typeface="Times New Roman" pitchFamily="18" charset="0"/>
                <a:cs typeface="Times New Roman" pitchFamily="18" charset="0"/>
              </a:rPr>
              <a:t>masters.</a:t>
            </a:r>
          </a:p>
          <a:p>
            <a:pPr>
              <a:defRPr/>
            </a:pPr>
            <a:r>
              <a:rPr lang="en-US" dirty="0" smtClean="0">
                <a:latin typeface="Times New Roman" pitchFamily="18" charset="0"/>
                <a:cs typeface="Times New Roman" pitchFamily="18" charset="0"/>
              </a:rPr>
              <a:t>Sexual </a:t>
            </a:r>
            <a:r>
              <a:rPr lang="en-US" dirty="0" smtClean="0">
                <a:latin typeface="Times New Roman" pitchFamily="18" charset="0"/>
                <a:cs typeface="Times New Roman" pitchFamily="18" charset="0"/>
              </a:rPr>
              <a:t>promiscuity as a result of </a:t>
            </a:r>
            <a:r>
              <a:rPr lang="en-US" dirty="0" smtClean="0">
                <a:solidFill>
                  <a:srgbClr val="FFC000"/>
                </a:solidFill>
                <a:latin typeface="Times New Roman" pitchFamily="18" charset="0"/>
                <a:cs typeface="Times New Roman" pitchFamily="18" charset="0"/>
              </a:rPr>
              <a:t>exploitation by white masters </a:t>
            </a:r>
            <a:r>
              <a:rPr lang="en-US" dirty="0" smtClean="0">
                <a:latin typeface="Times New Roman" pitchFamily="18" charset="0"/>
                <a:cs typeface="Times New Roman" pitchFamily="18" charset="0"/>
              </a:rPr>
              <a:t>was prevalent, as the existence of numerous mulattos </a:t>
            </a:r>
            <a:r>
              <a:rPr lang="en-US" dirty="0" smtClean="0">
                <a:latin typeface="Times New Roman" pitchFamily="18" charset="0"/>
                <a:cs typeface="Times New Roman" pitchFamily="18" charset="0"/>
              </a:rPr>
              <a:t>attests.</a:t>
            </a:r>
          </a:p>
          <a:p>
            <a:pPr>
              <a:defRPr/>
            </a:pPr>
            <a:r>
              <a:rPr lang="en-US" dirty="0" smtClean="0">
                <a:latin typeface="Times New Roman" pitchFamily="18" charset="0"/>
                <a:cs typeface="Times New Roman" pitchFamily="18" charset="0"/>
              </a:rPr>
              <a:t>The existence of such an overwhelming mulatto demographic reveals the presence of systematic rape; the </a:t>
            </a:r>
            <a:r>
              <a:rPr lang="en-US" dirty="0" smtClean="0">
                <a:latin typeface="Times New Roman" pitchFamily="18" charset="0"/>
                <a:cs typeface="Times New Roman" pitchFamily="18" charset="0"/>
              </a:rPr>
              <a:t>census of 1860 reveals the existence of 412,000 mulattos in the United States or about </a:t>
            </a:r>
            <a:r>
              <a:rPr lang="en-US" dirty="0" smtClean="0">
                <a:solidFill>
                  <a:srgbClr val="FFC000"/>
                </a:solidFill>
                <a:latin typeface="Times New Roman" pitchFamily="18" charset="0"/>
                <a:cs typeface="Times New Roman" pitchFamily="18" charset="0"/>
              </a:rPr>
              <a:t>10% of the entire African population</a:t>
            </a:r>
          </a:p>
        </p:txBody>
      </p:sp>
    </p:spTree>
    <p:extLst>
      <p:ext uri="{BB962C8B-B14F-4D97-AF65-F5344CB8AC3E}">
        <p14:creationId xmlns:p14="http://schemas.microsoft.com/office/powerpoint/2010/main" val="4564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a:xfrm>
            <a:off x="301625" y="0"/>
            <a:ext cx="8540750" cy="609600"/>
          </a:xfrm>
        </p:spPr>
        <p:txBody>
          <a:bodyPr>
            <a:normAutofit fontScale="90000"/>
          </a:bodyPr>
          <a:lstStyle/>
          <a:p>
            <a:pPr eaLnBrk="1" hangingPunct="1">
              <a:defRPr/>
            </a:pPr>
            <a:r>
              <a:rPr lang="en-US" sz="4000" dirty="0" smtClean="0">
                <a:latin typeface="Times New Roman" pitchFamily="18" charset="0"/>
              </a:rPr>
              <a:t>The Defense of Slavery</a:t>
            </a:r>
          </a:p>
        </p:txBody>
      </p:sp>
      <p:sp>
        <p:nvSpPr>
          <p:cNvPr id="52227" name="Rectangle 3"/>
          <p:cNvSpPr>
            <a:spLocks noGrp="1" noRot="1" noChangeArrowheads="1"/>
          </p:cNvSpPr>
          <p:nvPr>
            <p:ph type="body" idx="1"/>
          </p:nvPr>
        </p:nvSpPr>
        <p:spPr>
          <a:xfrm>
            <a:off x="0" y="609600"/>
            <a:ext cx="9144000" cy="6248400"/>
          </a:xfrm>
        </p:spPr>
        <p:txBody>
          <a:bodyPr/>
          <a:lstStyle/>
          <a:p>
            <a:pPr>
              <a:defRPr/>
            </a:pPr>
            <a:r>
              <a:rPr lang="en-US" sz="2800" dirty="0" smtClean="0">
                <a:solidFill>
                  <a:srgbClr val="FFC000"/>
                </a:solidFill>
                <a:latin typeface="Times New Roman" pitchFamily="18" charset="0"/>
              </a:rPr>
              <a:t>States in the upper </a:t>
            </a:r>
            <a:r>
              <a:rPr lang="en-US" sz="2800" dirty="0" smtClean="0">
                <a:solidFill>
                  <a:srgbClr val="FFC000"/>
                </a:solidFill>
                <a:latin typeface="Times New Roman" pitchFamily="18" charset="0"/>
              </a:rPr>
              <a:t>South</a:t>
            </a:r>
            <a:r>
              <a:rPr lang="en-US" sz="2800" dirty="0" smtClean="0">
                <a:latin typeface="Times New Roman" pitchFamily="18" charset="0"/>
              </a:rPr>
              <a:t>, primarily those whose land had been exhausted by tobacco, took an earnest look at manumission </a:t>
            </a:r>
            <a:r>
              <a:rPr lang="en-US" sz="2800" dirty="0" smtClean="0">
                <a:latin typeface="Times New Roman" pitchFamily="18" charset="0"/>
              </a:rPr>
              <a:t>(voluntarily freeing their slaves)in </a:t>
            </a:r>
            <a:r>
              <a:rPr lang="en-US" sz="2800" dirty="0" smtClean="0">
                <a:latin typeface="Times New Roman" pitchFamily="18" charset="0"/>
              </a:rPr>
              <a:t>the early 19</a:t>
            </a:r>
            <a:r>
              <a:rPr lang="en-US" sz="2800" baseline="30000" dirty="0" smtClean="0">
                <a:latin typeface="Times New Roman" pitchFamily="18" charset="0"/>
              </a:rPr>
              <a:t>th</a:t>
            </a:r>
            <a:r>
              <a:rPr lang="en-US" sz="2800" dirty="0" smtClean="0">
                <a:latin typeface="Times New Roman" pitchFamily="18" charset="0"/>
              </a:rPr>
              <a:t> </a:t>
            </a:r>
            <a:r>
              <a:rPr lang="en-US" sz="2800" dirty="0" smtClean="0">
                <a:latin typeface="Times New Roman" pitchFamily="18" charset="0"/>
              </a:rPr>
              <a:t>century.</a:t>
            </a:r>
          </a:p>
          <a:p>
            <a:pPr>
              <a:defRPr/>
            </a:pPr>
            <a:r>
              <a:rPr lang="en-US" sz="2800" dirty="0" smtClean="0">
                <a:latin typeface="Times New Roman" pitchFamily="18" charset="0"/>
              </a:rPr>
              <a:t>Southern </a:t>
            </a:r>
            <a:r>
              <a:rPr lang="en-US" sz="2800" dirty="0" smtClean="0">
                <a:latin typeface="Times New Roman" pitchFamily="18" charset="0"/>
              </a:rPr>
              <a:t>attempts to deal with their own slavery ended in 1836, however,  when Virginia legislature defeated a measure to gradually emancipate and repatriate slaves to </a:t>
            </a:r>
            <a:r>
              <a:rPr lang="en-US" sz="2800" dirty="0" smtClean="0">
                <a:latin typeface="Times New Roman" pitchFamily="18" charset="0"/>
              </a:rPr>
              <a:t>Liberia</a:t>
            </a:r>
          </a:p>
          <a:p>
            <a:pPr>
              <a:defRPr/>
            </a:pPr>
            <a:r>
              <a:rPr lang="en-US" sz="2800" dirty="0" smtClean="0">
                <a:latin typeface="Times New Roman" pitchFamily="18" charset="0"/>
              </a:rPr>
              <a:t>By </a:t>
            </a:r>
            <a:r>
              <a:rPr lang="en-US" sz="2800" dirty="0" smtClean="0">
                <a:latin typeface="Times New Roman" pitchFamily="18" charset="0"/>
              </a:rPr>
              <a:t>the late 1830s, as a result of the increasing attacks, both perceived and real, on Southern culture and the peculiar institution, </a:t>
            </a:r>
            <a:r>
              <a:rPr lang="en-US" sz="2800" dirty="0" smtClean="0">
                <a:solidFill>
                  <a:srgbClr val="FFC000"/>
                </a:solidFill>
                <a:latin typeface="Times New Roman" pitchFamily="18" charset="0"/>
              </a:rPr>
              <a:t>some southerners began a campaign to legitimize slavery on moral and intellectual </a:t>
            </a:r>
            <a:r>
              <a:rPr lang="en-US" sz="2800" dirty="0" smtClean="0">
                <a:solidFill>
                  <a:srgbClr val="FFC000"/>
                </a:solidFill>
                <a:latin typeface="Times New Roman" pitchFamily="18" charset="0"/>
              </a:rPr>
              <a:t>grounds</a:t>
            </a:r>
            <a:r>
              <a:rPr lang="en-US" sz="2800" dirty="0" smtClean="0">
                <a:latin typeface="Times New Roman" pitchFamily="18" charset="0"/>
              </a:rPr>
              <a:t>.</a:t>
            </a:r>
          </a:p>
          <a:p>
            <a:pPr>
              <a:defRPr/>
            </a:pPr>
            <a:r>
              <a:rPr lang="en-US" sz="2800" dirty="0" smtClean="0">
                <a:latin typeface="Times New Roman" pitchFamily="18" charset="0"/>
              </a:rPr>
              <a:t>The </a:t>
            </a:r>
            <a:r>
              <a:rPr lang="en-US" sz="2800" dirty="0" smtClean="0">
                <a:latin typeface="Times New Roman" pitchFamily="18" charset="0"/>
              </a:rPr>
              <a:t>primary arguments were two-fold.</a:t>
            </a:r>
          </a:p>
        </p:txBody>
      </p:sp>
    </p:spTree>
    <p:extLst>
      <p:ext uri="{BB962C8B-B14F-4D97-AF65-F5344CB8AC3E}">
        <p14:creationId xmlns:p14="http://schemas.microsoft.com/office/powerpoint/2010/main" val="225924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301625" y="-381000"/>
            <a:ext cx="8540750" cy="152400"/>
          </a:xfrm>
        </p:spPr>
        <p:txBody>
          <a:bodyPr>
            <a:normAutofit fontScale="90000"/>
          </a:bodyPr>
          <a:lstStyle/>
          <a:p>
            <a:pPr eaLnBrk="1" hangingPunct="1">
              <a:defRPr/>
            </a:pPr>
            <a:endParaRPr lang="en-US" sz="4000" smtClean="0"/>
          </a:p>
        </p:txBody>
      </p:sp>
      <p:sp>
        <p:nvSpPr>
          <p:cNvPr id="53251" name="Rectangle 3"/>
          <p:cNvSpPr>
            <a:spLocks noGrp="1" noRot="1" noChangeArrowheads="1"/>
          </p:cNvSpPr>
          <p:nvPr>
            <p:ph type="body" idx="1"/>
          </p:nvPr>
        </p:nvSpPr>
        <p:spPr>
          <a:xfrm>
            <a:off x="0" y="0"/>
            <a:ext cx="9144000" cy="6858000"/>
          </a:xfrm>
        </p:spPr>
        <p:txBody>
          <a:bodyPr/>
          <a:lstStyle/>
          <a:p>
            <a:pPr>
              <a:defRPr/>
            </a:pPr>
            <a:r>
              <a:rPr lang="en-US" dirty="0" smtClean="0">
                <a:latin typeface="Times New Roman" pitchFamily="18" charset="0"/>
              </a:rPr>
              <a:t>The first argument was powerful because it was </a:t>
            </a:r>
            <a:r>
              <a:rPr lang="en-US" dirty="0" smtClean="0">
                <a:solidFill>
                  <a:srgbClr val="FFC000"/>
                </a:solidFill>
                <a:latin typeface="Times New Roman" pitchFamily="18" charset="0"/>
              </a:rPr>
              <a:t>biblical in nature</a:t>
            </a:r>
            <a:r>
              <a:rPr lang="en-US" dirty="0" smtClean="0">
                <a:latin typeface="Times New Roman" pitchFamily="18" charset="0"/>
              </a:rPr>
              <a:t>, holding that religious figures of the Old Testament had held slaves, that St. Paul had admonished his servants to obey their masters and had even instructed a runaway slave to return to his master, and pointed out that Jesus had remained silent on the issue, at least by virtue of His words as reported in the </a:t>
            </a:r>
            <a:r>
              <a:rPr lang="en-US" dirty="0" smtClean="0">
                <a:latin typeface="Times New Roman" pitchFamily="18" charset="0"/>
              </a:rPr>
              <a:t>Gospels.</a:t>
            </a:r>
          </a:p>
          <a:p>
            <a:pPr>
              <a:defRPr/>
            </a:pPr>
            <a:r>
              <a:rPr lang="en-US" dirty="0" smtClean="0">
                <a:solidFill>
                  <a:srgbClr val="FFC000"/>
                </a:solidFill>
                <a:latin typeface="Times New Roman" pitchFamily="18" charset="0"/>
              </a:rPr>
              <a:t>This </a:t>
            </a:r>
            <a:r>
              <a:rPr lang="en-US" dirty="0" smtClean="0">
                <a:solidFill>
                  <a:srgbClr val="FFC000"/>
                </a:solidFill>
                <a:latin typeface="Times New Roman" pitchFamily="18" charset="0"/>
              </a:rPr>
              <a:t>controversial stand resulted in a sectional split in the Baptist Church, leading to the creation of the Southern Baptist Convention.</a:t>
            </a:r>
          </a:p>
        </p:txBody>
      </p:sp>
    </p:spTree>
    <p:extLst>
      <p:ext uri="{BB962C8B-B14F-4D97-AF65-F5344CB8AC3E}">
        <p14:creationId xmlns:p14="http://schemas.microsoft.com/office/powerpoint/2010/main" val="18664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
          </a:xfrm>
        </p:spPr>
        <p:txBody>
          <a:bodyPr>
            <a:normAutofit fontScale="90000"/>
          </a:bodyPr>
          <a:lstStyle/>
          <a:p>
            <a:pPr>
              <a:defRPr/>
            </a:pPr>
            <a:endParaRPr lang="en-US" dirty="0"/>
          </a:p>
        </p:txBody>
      </p:sp>
      <p:sp>
        <p:nvSpPr>
          <p:cNvPr id="3" name="Content Placeholder 2"/>
          <p:cNvSpPr>
            <a:spLocks noGrp="1"/>
          </p:cNvSpPr>
          <p:nvPr>
            <p:ph idx="1"/>
          </p:nvPr>
        </p:nvSpPr>
        <p:spPr>
          <a:xfrm>
            <a:off x="1" y="6172200"/>
            <a:ext cx="9144000" cy="685800"/>
          </a:xfrm>
        </p:spPr>
        <p:txBody>
          <a:bodyPr/>
          <a:lstStyle/>
          <a:p>
            <a:pPr marL="0" indent="0" algn="ctr">
              <a:buFont typeface="Wingdings" pitchFamily="2" charset="2"/>
              <a:buNone/>
              <a:defRPr/>
            </a:pPr>
            <a:r>
              <a:rPr lang="en-US" dirty="0" smtClean="0">
                <a:latin typeface="Times New Roman" pitchFamily="18" charset="0"/>
                <a:cs typeface="Times New Roman" pitchFamily="18" charset="0"/>
              </a:rPr>
              <a:t>“The Lowell Offering”</a:t>
            </a:r>
            <a:endParaRPr lang="en-US" dirty="0">
              <a:latin typeface="Times New Roman" pitchFamily="18" charset="0"/>
              <a:cs typeface="Times New Roman" pitchFamily="18" charset="0"/>
            </a:endParaRPr>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1"/>
            <a:ext cx="4572000"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38"/>
            <a:ext cx="4419600" cy="606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2158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301625" y="-304800"/>
            <a:ext cx="8540750" cy="76200"/>
          </a:xfrm>
        </p:spPr>
        <p:txBody>
          <a:bodyPr>
            <a:normAutofit fontScale="90000"/>
          </a:bodyPr>
          <a:lstStyle/>
          <a:p>
            <a:pPr eaLnBrk="1" hangingPunct="1">
              <a:defRPr/>
            </a:pPr>
            <a:endParaRPr lang="en-US" sz="4000" smtClean="0"/>
          </a:p>
        </p:txBody>
      </p:sp>
      <p:sp>
        <p:nvSpPr>
          <p:cNvPr id="54275" name="Rectangle 3"/>
          <p:cNvSpPr>
            <a:spLocks noGrp="1" noRot="1" noChangeArrowheads="1"/>
          </p:cNvSpPr>
          <p:nvPr>
            <p:ph type="body" idx="1"/>
          </p:nvPr>
        </p:nvSpPr>
        <p:spPr>
          <a:xfrm>
            <a:off x="0" y="0"/>
            <a:ext cx="9144000" cy="7239000"/>
          </a:xfrm>
        </p:spPr>
        <p:txBody>
          <a:bodyPr/>
          <a:lstStyle/>
          <a:p>
            <a:pPr>
              <a:defRPr/>
            </a:pPr>
            <a:r>
              <a:rPr lang="en-US" sz="2700" dirty="0" smtClean="0">
                <a:solidFill>
                  <a:srgbClr val="FFC000"/>
                </a:solidFill>
                <a:latin typeface="Times New Roman" pitchFamily="18" charset="0"/>
              </a:rPr>
              <a:t>The second argument was evolutionary, paternalistic, and racist by nature, claiming the “natural” inferiority of backs to </a:t>
            </a:r>
            <a:r>
              <a:rPr lang="en-US" sz="2700" dirty="0" smtClean="0">
                <a:solidFill>
                  <a:srgbClr val="FFC000"/>
                </a:solidFill>
                <a:latin typeface="Times New Roman" pitchFamily="18" charset="0"/>
              </a:rPr>
              <a:t>whites.</a:t>
            </a:r>
          </a:p>
          <a:p>
            <a:pPr>
              <a:defRPr/>
            </a:pPr>
            <a:r>
              <a:rPr lang="en-US" sz="2700" dirty="0" smtClean="0">
                <a:solidFill>
                  <a:srgbClr val="FFC000"/>
                </a:solidFill>
                <a:latin typeface="Times New Roman" pitchFamily="18" charset="0"/>
              </a:rPr>
              <a:t>This </a:t>
            </a:r>
            <a:r>
              <a:rPr lang="en-US" sz="2700" dirty="0" smtClean="0">
                <a:solidFill>
                  <a:srgbClr val="FFC000"/>
                </a:solidFill>
                <a:latin typeface="Times New Roman" pitchFamily="18" charset="0"/>
              </a:rPr>
              <a:t>view stated </a:t>
            </a:r>
            <a:r>
              <a:rPr lang="en-US" sz="2700" dirty="0" smtClean="0">
                <a:latin typeface="Times New Roman" pitchFamily="18" charset="0"/>
              </a:rPr>
              <a:t>that due to their misfortune of having reared from Africa </a:t>
            </a:r>
            <a:r>
              <a:rPr lang="en-US" sz="2700" dirty="0" smtClean="0">
                <a:solidFill>
                  <a:srgbClr val="FFC000"/>
                </a:solidFill>
                <a:latin typeface="Times New Roman" pitchFamily="18" charset="0"/>
              </a:rPr>
              <a:t>blacks were a lesser species than whites, and as such whites had the moral obligation to care for them in whichever manner benefited them best . . . which, of course, was </a:t>
            </a:r>
            <a:r>
              <a:rPr lang="en-US" sz="2700" dirty="0" smtClean="0">
                <a:solidFill>
                  <a:srgbClr val="FFC000"/>
                </a:solidFill>
                <a:latin typeface="Times New Roman" pitchFamily="18" charset="0"/>
              </a:rPr>
              <a:t>slavery.</a:t>
            </a:r>
          </a:p>
          <a:p>
            <a:pPr>
              <a:defRPr/>
            </a:pPr>
            <a:r>
              <a:rPr lang="en-US" sz="2700" dirty="0" smtClean="0">
                <a:latin typeface="Times New Roman" pitchFamily="18" charset="0"/>
              </a:rPr>
              <a:t>Those </a:t>
            </a:r>
            <a:r>
              <a:rPr lang="en-US" sz="2700" dirty="0" smtClean="0">
                <a:latin typeface="Times New Roman" pitchFamily="18" charset="0"/>
              </a:rPr>
              <a:t>who advocated this view drew their philosophical basis from Thomas Jefferson's 1785 </a:t>
            </a:r>
            <a:r>
              <a:rPr lang="en-US" sz="2700" i="1" dirty="0" smtClean="0">
                <a:latin typeface="Times New Roman" pitchFamily="18" charset="0"/>
              </a:rPr>
              <a:t>Notes on the State of Virginia</a:t>
            </a:r>
            <a:r>
              <a:rPr lang="en-US" sz="2700" dirty="0" smtClean="0">
                <a:latin typeface="Times New Roman" pitchFamily="18" charset="0"/>
              </a:rPr>
              <a:t>, in which </a:t>
            </a:r>
            <a:r>
              <a:rPr lang="en-US" sz="2700" dirty="0" smtClean="0">
                <a:solidFill>
                  <a:srgbClr val="FFC000"/>
                </a:solidFill>
                <a:latin typeface="Times New Roman" pitchFamily="18" charset="0"/>
              </a:rPr>
              <a:t>Jefferson stated that due to their evolutionary inferiority Africans could not be expected to co-exist with whites, and that slavery was their natural lot in life.</a:t>
            </a:r>
          </a:p>
        </p:txBody>
      </p:sp>
    </p:spTree>
    <p:extLst>
      <p:ext uri="{BB962C8B-B14F-4D97-AF65-F5344CB8AC3E}">
        <p14:creationId xmlns:p14="http://schemas.microsoft.com/office/powerpoint/2010/main" val="242036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additive="base">
                                        <p:cTn id="19" dur="5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301625" y="-457200"/>
            <a:ext cx="8540750" cy="228600"/>
          </a:xfrm>
        </p:spPr>
        <p:txBody>
          <a:bodyPr>
            <a:normAutofit fontScale="90000"/>
          </a:bodyPr>
          <a:lstStyle/>
          <a:p>
            <a:pPr eaLnBrk="1" hangingPunct="1">
              <a:defRPr/>
            </a:pPr>
            <a:endParaRPr lang="en-US" sz="4000" smtClean="0"/>
          </a:p>
        </p:txBody>
      </p:sp>
      <p:sp>
        <p:nvSpPr>
          <p:cNvPr id="55299" name="Rectangle 3"/>
          <p:cNvSpPr>
            <a:spLocks noGrp="1" noRot="1" noChangeArrowheads="1"/>
          </p:cNvSpPr>
          <p:nvPr>
            <p:ph type="body" idx="1"/>
          </p:nvPr>
        </p:nvSpPr>
        <p:spPr>
          <a:xfrm>
            <a:off x="0" y="0"/>
            <a:ext cx="9144000" cy="6858000"/>
          </a:xfrm>
        </p:spPr>
        <p:txBody>
          <a:bodyPr/>
          <a:lstStyle/>
          <a:p>
            <a:pPr>
              <a:lnSpc>
                <a:spcPct val="90000"/>
              </a:lnSpc>
              <a:defRPr/>
            </a:pPr>
            <a:r>
              <a:rPr lang="en-US" dirty="0" smtClean="0">
                <a:latin typeface="Times New Roman" pitchFamily="18" charset="0"/>
              </a:rPr>
              <a:t>Southern literature of the time reflected the increasing defense of </a:t>
            </a:r>
            <a:r>
              <a:rPr lang="en-US" dirty="0" smtClean="0">
                <a:latin typeface="Times New Roman" pitchFamily="18" charset="0"/>
              </a:rPr>
              <a:t>slavery.</a:t>
            </a:r>
          </a:p>
          <a:p>
            <a:pPr>
              <a:lnSpc>
                <a:spcPct val="90000"/>
              </a:lnSpc>
              <a:defRPr/>
            </a:pPr>
            <a:r>
              <a:rPr lang="en-US" u="sng" dirty="0" smtClean="0">
                <a:latin typeface="Times New Roman" pitchFamily="18" charset="0"/>
              </a:rPr>
              <a:t>William </a:t>
            </a:r>
            <a:r>
              <a:rPr lang="en-US" u="sng" dirty="0" smtClean="0">
                <a:latin typeface="Times New Roman" pitchFamily="18" charset="0"/>
              </a:rPr>
              <a:t>Grayson's 1856 poem </a:t>
            </a:r>
            <a:r>
              <a:rPr lang="en-US" i="1" u="sng" dirty="0" smtClean="0">
                <a:solidFill>
                  <a:srgbClr val="FFC000"/>
                </a:solidFill>
                <a:latin typeface="Times New Roman" pitchFamily="18" charset="0"/>
              </a:rPr>
              <a:t>The Hireling and the Slave</a:t>
            </a:r>
            <a:r>
              <a:rPr lang="en-US" u="sng" dirty="0" smtClean="0">
                <a:solidFill>
                  <a:srgbClr val="FFC000"/>
                </a:solidFill>
                <a:latin typeface="Times New Roman" pitchFamily="18" charset="0"/>
              </a:rPr>
              <a:t> contrasted the oppression of northern industrial “wage slavery” to the </a:t>
            </a:r>
            <a:r>
              <a:rPr lang="en-US" u="sng" dirty="0" smtClean="0">
                <a:solidFill>
                  <a:srgbClr val="FFC000"/>
                </a:solidFill>
                <a:latin typeface="Times New Roman" pitchFamily="18" charset="0"/>
              </a:rPr>
              <a:t>“benevolent” </a:t>
            </a:r>
            <a:r>
              <a:rPr lang="en-US" u="sng" dirty="0" smtClean="0">
                <a:solidFill>
                  <a:srgbClr val="FFC000"/>
                </a:solidFill>
                <a:latin typeface="Times New Roman" pitchFamily="18" charset="0"/>
              </a:rPr>
              <a:t>slavery of the </a:t>
            </a:r>
            <a:r>
              <a:rPr lang="en-US" u="sng" dirty="0" smtClean="0">
                <a:solidFill>
                  <a:srgbClr val="FFC000"/>
                </a:solidFill>
                <a:latin typeface="Times New Roman" pitchFamily="18" charset="0"/>
              </a:rPr>
              <a:t>South</a:t>
            </a:r>
          </a:p>
          <a:p>
            <a:pPr>
              <a:lnSpc>
                <a:spcPct val="90000"/>
              </a:lnSpc>
              <a:defRPr/>
            </a:pPr>
            <a:r>
              <a:rPr lang="en-US" dirty="0" smtClean="0">
                <a:solidFill>
                  <a:srgbClr val="FFC000"/>
                </a:solidFill>
                <a:latin typeface="Times New Roman" pitchFamily="18" charset="0"/>
              </a:rPr>
              <a:t>George </a:t>
            </a:r>
            <a:r>
              <a:rPr lang="en-US" dirty="0" smtClean="0">
                <a:solidFill>
                  <a:srgbClr val="FFC000"/>
                </a:solidFill>
                <a:latin typeface="Times New Roman" pitchFamily="18" charset="0"/>
              </a:rPr>
              <a:t>Fitzhugh’s </a:t>
            </a:r>
            <a:r>
              <a:rPr lang="en-US" dirty="0" smtClean="0">
                <a:latin typeface="Times New Roman" pitchFamily="18" charset="0"/>
              </a:rPr>
              <a:t>1854 book on “southern sociology,” </a:t>
            </a:r>
            <a:r>
              <a:rPr lang="en-US" i="1" dirty="0" smtClean="0">
                <a:latin typeface="Times New Roman" pitchFamily="18" charset="0"/>
              </a:rPr>
              <a:t>Sociology of the South, or The Failure of a Free Society</a:t>
            </a:r>
            <a:r>
              <a:rPr lang="en-US" dirty="0" smtClean="0">
                <a:latin typeface="Times New Roman" pitchFamily="18" charset="0"/>
              </a:rPr>
              <a:t>, as well as 1854’s </a:t>
            </a:r>
            <a:r>
              <a:rPr lang="en-US" i="1" dirty="0" smtClean="0">
                <a:latin typeface="Times New Roman" pitchFamily="18" charset="0"/>
              </a:rPr>
              <a:t>Cannibals All!</a:t>
            </a:r>
            <a:r>
              <a:rPr lang="en-US" dirty="0" smtClean="0">
                <a:latin typeface="Times New Roman" pitchFamily="18" charset="0"/>
              </a:rPr>
              <a:t> </a:t>
            </a:r>
            <a:r>
              <a:rPr lang="en-US" dirty="0" smtClean="0">
                <a:solidFill>
                  <a:srgbClr val="FFC000"/>
                </a:solidFill>
                <a:latin typeface="Times New Roman" pitchFamily="18" charset="0"/>
              </a:rPr>
              <a:t>extolled the sociological legitimacy of slavery over the rampant and oppressive capitalism of the north; northern industrial labor practices brought far more abuse and hardship than slavery.</a:t>
            </a:r>
          </a:p>
        </p:txBody>
      </p:sp>
    </p:spTree>
    <p:extLst>
      <p:ext uri="{BB962C8B-B14F-4D97-AF65-F5344CB8AC3E}">
        <p14:creationId xmlns:p14="http://schemas.microsoft.com/office/powerpoint/2010/main" val="39175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additive="base">
                                        <p:cTn id="7" dur="5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299">
                                            <p:txEl>
                                              <p:pRg st="1" end="1"/>
                                            </p:txEl>
                                          </p:spTgt>
                                        </p:tgtEl>
                                        <p:attrNameLst>
                                          <p:attrName>style.visibility</p:attrName>
                                        </p:attrNameLst>
                                      </p:cBhvr>
                                      <p:to>
                                        <p:strVal val="visible"/>
                                      </p:to>
                                    </p:set>
                                    <p:anim calcmode="lin" valueType="num">
                                      <p:cBhvr additive="base">
                                        <p:cTn id="13" dur="5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anim calcmode="lin" valueType="num">
                                      <p:cBhvr additive="base">
                                        <p:cTn id="19" dur="5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2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301625" y="-533400"/>
            <a:ext cx="8540750" cy="152400"/>
          </a:xfrm>
        </p:spPr>
        <p:txBody>
          <a:bodyPr>
            <a:normAutofit fontScale="90000"/>
          </a:bodyPr>
          <a:lstStyle/>
          <a:p>
            <a:pPr eaLnBrk="1" hangingPunct="1">
              <a:defRPr/>
            </a:pPr>
            <a:endParaRPr lang="en-US" sz="4000" smtClean="0"/>
          </a:p>
        </p:txBody>
      </p:sp>
      <p:sp>
        <p:nvSpPr>
          <p:cNvPr id="56323" name="Rectangle 3"/>
          <p:cNvSpPr>
            <a:spLocks noGrp="1" noRot="1" noChangeArrowheads="1"/>
          </p:cNvSpPr>
          <p:nvPr>
            <p:ph type="body" idx="1"/>
          </p:nvPr>
        </p:nvSpPr>
        <p:spPr>
          <a:xfrm>
            <a:off x="0" y="0"/>
            <a:ext cx="9144000" cy="6858000"/>
          </a:xfrm>
        </p:spPr>
        <p:txBody>
          <a:bodyPr/>
          <a:lstStyle/>
          <a:p>
            <a:pPr>
              <a:defRPr/>
            </a:pPr>
            <a:r>
              <a:rPr lang="en-US" dirty="0" smtClean="0">
                <a:solidFill>
                  <a:srgbClr val="FFC000"/>
                </a:solidFill>
                <a:latin typeface="Times New Roman" pitchFamily="18" charset="0"/>
              </a:rPr>
              <a:t>Fitzhugh declared that southern slavery was the purest form of socialism, for it provided its charges with hierarchal care in sickness and old </a:t>
            </a:r>
            <a:r>
              <a:rPr lang="en-US" dirty="0" smtClean="0">
                <a:solidFill>
                  <a:srgbClr val="FFC000"/>
                </a:solidFill>
                <a:latin typeface="Times New Roman" pitchFamily="18" charset="0"/>
              </a:rPr>
              <a:t>age.</a:t>
            </a:r>
          </a:p>
          <a:p>
            <a:pPr>
              <a:defRPr/>
            </a:pPr>
            <a:r>
              <a:rPr lang="en-US" dirty="0" smtClean="0">
                <a:solidFill>
                  <a:srgbClr val="FFC000"/>
                </a:solidFill>
                <a:latin typeface="Times New Roman" pitchFamily="18" charset="0"/>
              </a:rPr>
              <a:t>Northern </a:t>
            </a:r>
            <a:r>
              <a:rPr lang="en-US" dirty="0" smtClean="0">
                <a:solidFill>
                  <a:srgbClr val="FFC000"/>
                </a:solidFill>
                <a:latin typeface="Times New Roman" pitchFamily="18" charset="0"/>
              </a:rPr>
              <a:t>workers, on the other hand, were exploited for profit and cast aside when their usefulness </a:t>
            </a:r>
            <a:r>
              <a:rPr lang="en-US" dirty="0" smtClean="0">
                <a:solidFill>
                  <a:srgbClr val="FFC000"/>
                </a:solidFill>
                <a:latin typeface="Times New Roman" pitchFamily="18" charset="0"/>
              </a:rPr>
              <a:t>expired.</a:t>
            </a:r>
          </a:p>
          <a:p>
            <a:pPr>
              <a:defRPr/>
            </a:pPr>
            <a:r>
              <a:rPr lang="en-US" dirty="0" smtClean="0">
                <a:solidFill>
                  <a:srgbClr val="FFC000"/>
                </a:solidFill>
                <a:latin typeface="Times New Roman" pitchFamily="18" charset="0"/>
              </a:rPr>
              <a:t>John </a:t>
            </a:r>
            <a:r>
              <a:rPr lang="en-US" dirty="0" smtClean="0">
                <a:solidFill>
                  <a:srgbClr val="FFC000"/>
                </a:solidFill>
                <a:latin typeface="Times New Roman" pitchFamily="18" charset="0"/>
              </a:rPr>
              <a:t>C Calhoun praised slavery as releasing the Cavalier ruling class to “improve themselves in a manner that benefits all southerners</a:t>
            </a:r>
            <a:r>
              <a:rPr lang="en-US" dirty="0" smtClean="0">
                <a:solidFill>
                  <a:srgbClr val="FFC000"/>
                </a:solidFill>
                <a:latin typeface="Times New Roman" pitchFamily="18" charset="0"/>
              </a:rPr>
              <a:t>.”</a:t>
            </a:r>
          </a:p>
          <a:p>
            <a:pPr>
              <a:defRPr/>
            </a:pPr>
            <a:r>
              <a:rPr lang="en-US" dirty="0" smtClean="0">
                <a:latin typeface="Times New Roman" pitchFamily="18" charset="0"/>
              </a:rPr>
              <a:t>All </a:t>
            </a:r>
            <a:r>
              <a:rPr lang="en-US" dirty="0" smtClean="0">
                <a:latin typeface="Times New Roman" pitchFamily="18" charset="0"/>
              </a:rPr>
              <a:t>in all, </a:t>
            </a:r>
            <a:r>
              <a:rPr lang="en-US" dirty="0" smtClean="0">
                <a:latin typeface="Times New Roman" pitchFamily="18" charset="0"/>
              </a:rPr>
              <a:t>northern abolitionists, to </a:t>
            </a:r>
            <a:r>
              <a:rPr lang="en-US" dirty="0" smtClean="0">
                <a:latin typeface="Times New Roman" pitchFamily="18" charset="0"/>
              </a:rPr>
              <a:t>whom these defenses were intended, weren’t buying it.</a:t>
            </a:r>
          </a:p>
        </p:txBody>
      </p:sp>
    </p:spTree>
    <p:extLst>
      <p:ext uri="{BB962C8B-B14F-4D97-AF65-F5344CB8AC3E}">
        <p14:creationId xmlns:p14="http://schemas.microsoft.com/office/powerpoint/2010/main" val="30466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Immigration Trends 1830-1860</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200" y="838200"/>
            <a:ext cx="9067800" cy="6019800"/>
          </a:xfrm>
        </p:spPr>
        <p:txBody>
          <a:bodyPr>
            <a:normAutofit lnSpcReduction="10000"/>
          </a:bodyPr>
          <a:lstStyle/>
          <a:p>
            <a:r>
              <a:rPr lang="en-US" dirty="0" smtClean="0">
                <a:latin typeface="Times New Roman" panose="02020603050405020304" pitchFamily="18" charset="0"/>
                <a:cs typeface="Times New Roman" panose="02020603050405020304" pitchFamily="18" charset="0"/>
              </a:rPr>
              <a:t>Irish (economic)</a:t>
            </a:r>
          </a:p>
          <a:p>
            <a:r>
              <a:rPr lang="en-US" dirty="0" smtClean="0">
                <a:latin typeface="Times New Roman" panose="02020603050405020304" pitchFamily="18" charset="0"/>
                <a:cs typeface="Times New Roman" panose="02020603050405020304" pitchFamily="18" charset="0"/>
              </a:rPr>
              <a:t>German (political)</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Effects:</a:t>
            </a:r>
          </a:p>
          <a:p>
            <a:pPr lvl="1"/>
            <a:r>
              <a:rPr lang="en-US" dirty="0" smtClean="0">
                <a:solidFill>
                  <a:srgbClr val="FFC000"/>
                </a:solidFill>
                <a:latin typeface="Times New Roman" panose="02020603050405020304" pitchFamily="18" charset="0"/>
                <a:cs typeface="Times New Roman" panose="02020603050405020304" pitchFamily="18" charset="0"/>
              </a:rPr>
              <a:t>Cheaper labor will displace Lowell Girls</a:t>
            </a:r>
            <a:r>
              <a:rPr lang="en-US" dirty="0" smtClean="0">
                <a:latin typeface="Times New Roman" panose="02020603050405020304" pitchFamily="18" charset="0"/>
                <a:cs typeface="Times New Roman" panose="02020603050405020304" pitchFamily="18" charset="0"/>
              </a:rPr>
              <a:t>, a dynamic not lost on Irish immigrant workers</a:t>
            </a:r>
          </a:p>
          <a:p>
            <a:pPr lvl="1"/>
            <a:r>
              <a:rPr lang="en-US" dirty="0" smtClean="0">
                <a:latin typeface="Times New Roman" panose="02020603050405020304" pitchFamily="18" charset="0"/>
                <a:cs typeface="Times New Roman" panose="02020603050405020304" pitchFamily="18" charset="0"/>
              </a:rPr>
              <a:t>Northern manufacturers looking for </a:t>
            </a:r>
            <a:r>
              <a:rPr lang="en-US" dirty="0" smtClean="0">
                <a:solidFill>
                  <a:srgbClr val="FFC000"/>
                </a:solidFill>
                <a:latin typeface="Times New Roman" panose="02020603050405020304" pitchFamily="18" charset="0"/>
                <a:cs typeface="Times New Roman" panose="02020603050405020304" pitchFamily="18" charset="0"/>
              </a:rPr>
              <a:t>immigrant labor b/c its cheap and plentiful</a:t>
            </a:r>
          </a:p>
          <a:p>
            <a:pPr lvl="1"/>
            <a:r>
              <a:rPr lang="en-US" dirty="0" smtClean="0">
                <a:solidFill>
                  <a:srgbClr val="FFC000"/>
                </a:solidFill>
                <a:latin typeface="Times New Roman" panose="02020603050405020304" pitchFamily="18" charset="0"/>
                <a:cs typeface="Times New Roman" panose="02020603050405020304" pitchFamily="18" charset="0"/>
              </a:rPr>
              <a:t>Northern state governments encouraging immigration to combat 3/5 Compromise</a:t>
            </a:r>
          </a:p>
          <a:p>
            <a:pPr lvl="1"/>
            <a:r>
              <a:rPr lang="en-US" dirty="0" smtClean="0">
                <a:solidFill>
                  <a:srgbClr val="FFC000"/>
                </a:solidFill>
                <a:latin typeface="Times New Roman" panose="02020603050405020304" pitchFamily="18" charset="0"/>
                <a:cs typeface="Times New Roman" panose="02020603050405020304" pitchFamily="18" charset="0"/>
              </a:rPr>
              <a:t>Immigration (esp. Irish Catholics) will call into question the purity of American culture; will result in rise of Nativism</a:t>
            </a:r>
          </a:p>
          <a:p>
            <a:pPr lvl="1"/>
            <a:endParaRPr lang="en-US" dirty="0"/>
          </a:p>
        </p:txBody>
      </p:sp>
    </p:spTree>
    <p:extLst>
      <p:ext uri="{BB962C8B-B14F-4D97-AF65-F5344CB8AC3E}">
        <p14:creationId xmlns:p14="http://schemas.microsoft.com/office/powerpoint/2010/main" val="117156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3600" dirty="0" smtClean="0">
                <a:latin typeface="Times New Roman" panose="02020603050405020304" pitchFamily="18" charset="0"/>
                <a:cs typeface="Times New Roman" panose="02020603050405020304" pitchFamily="18" charset="0"/>
              </a:rPr>
              <a:t>The First Internal Improvement: </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The National Road</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029200"/>
            <a:ext cx="8229600" cy="1096963"/>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064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3200" dirty="0" smtClean="0">
                <a:latin typeface="Times New Roman" panose="02020603050405020304" pitchFamily="18" charset="0"/>
                <a:cs typeface="Times New Roman" panose="02020603050405020304" pitchFamily="18" charset="0"/>
              </a:rPr>
              <a:t>Internal Transportation Networks: Inherent </a:t>
            </a:r>
            <a:r>
              <a:rPr lang="en-US" sz="3200" dirty="0">
                <a:latin typeface="Times New Roman" panose="02020603050405020304" pitchFamily="18" charset="0"/>
                <a:cs typeface="Times New Roman" panose="02020603050405020304" pitchFamily="18" charset="0"/>
              </a:rPr>
              <a:t>R</a:t>
            </a:r>
            <a:r>
              <a:rPr lang="en-US" sz="3200" dirty="0" smtClean="0">
                <a:latin typeface="Times New Roman" panose="02020603050405020304" pitchFamily="18" charset="0"/>
                <a:cs typeface="Times New Roman" panose="02020603050405020304" pitchFamily="18" charset="0"/>
              </a:rPr>
              <a:t>esult of Trans-Appalachian Migration and the </a:t>
            </a:r>
            <a:r>
              <a:rPr lang="en-US" sz="3200" dirty="0">
                <a:latin typeface="Times New Roman" panose="02020603050405020304" pitchFamily="18" charset="0"/>
                <a:cs typeface="Times New Roman" panose="02020603050405020304" pitchFamily="18" charset="0"/>
              </a:rPr>
              <a:t>M</a:t>
            </a:r>
            <a:r>
              <a:rPr lang="en-US" sz="3200" dirty="0" smtClean="0">
                <a:latin typeface="Times New Roman" panose="02020603050405020304" pitchFamily="18" charset="0"/>
                <a:cs typeface="Times New Roman" panose="02020603050405020304" pitchFamily="18" charset="0"/>
              </a:rPr>
              <a:t>arket </a:t>
            </a:r>
            <a:r>
              <a:rPr lang="en-US" sz="3200" dirty="0">
                <a:latin typeface="Times New Roman" panose="02020603050405020304" pitchFamily="18" charset="0"/>
                <a:cs typeface="Times New Roman" panose="02020603050405020304" pitchFamily="18" charset="0"/>
              </a:rPr>
              <a:t>R</a:t>
            </a:r>
            <a:r>
              <a:rPr lang="en-US" sz="3200" dirty="0" smtClean="0">
                <a:latin typeface="Times New Roman" panose="02020603050405020304" pitchFamily="18" charset="0"/>
                <a:cs typeface="Times New Roman" panose="02020603050405020304" pitchFamily="18" charset="0"/>
              </a:rPr>
              <a:t>evolution</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486400"/>
            <a:ext cx="8229600" cy="639763"/>
          </a:xfrm>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17638"/>
            <a:ext cx="7620000" cy="528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8957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3200" dirty="0" smtClean="0">
                <a:latin typeface="Times New Roman" panose="02020603050405020304" pitchFamily="18" charset="0"/>
                <a:cs typeface="Times New Roman" panose="02020603050405020304" pitchFamily="18" charset="0"/>
              </a:rPr>
              <a:t>Connecting the Trans-Appalachian Frontier Producers with Eastern Markets: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The Erie Canal</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638800"/>
            <a:ext cx="8229600" cy="487363"/>
          </a:xfrm>
        </p:spPr>
        <p:txBody>
          <a:bodyPr>
            <a:normAutofit fontScale="92500" lnSpcReduction="20000"/>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1417638"/>
            <a:ext cx="9067800" cy="544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100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sz="3200" dirty="0" smtClean="0">
                <a:latin typeface="Times New Roman" panose="02020603050405020304" pitchFamily="18" charset="0"/>
                <a:cs typeface="Times New Roman" panose="02020603050405020304" pitchFamily="18" charset="0"/>
              </a:rPr>
              <a:t>Canals: Another Example of Transportation Network as result of the Trans-Appalachian Market Economy</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105400"/>
            <a:ext cx="8229600" cy="1020763"/>
          </a:xfrm>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816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019800"/>
            <a:ext cx="8229600" cy="762000"/>
          </a:xfrm>
        </p:spPr>
        <p:txBody>
          <a:bodyPr>
            <a:normAutofit/>
          </a:bodyPr>
          <a:lstStyle/>
          <a:p>
            <a:pPr marL="0" indent="0" algn="ctr">
              <a:buNone/>
            </a:pPr>
            <a:r>
              <a:rPr lang="en-US" dirty="0" smtClean="0">
                <a:latin typeface="Times New Roman" pitchFamily="18" charset="0"/>
                <a:cs typeface="Times New Roman" pitchFamily="18" charset="0"/>
              </a:rPr>
              <a:t>Road/Canal/Railroad Network 1840</a:t>
            </a:r>
            <a:endParaRPr lang="en-US" dirty="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9424"/>
            <a:ext cx="8077200" cy="591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248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THE FEDERALISTS: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GONE . . . BUT FORGOTTEN? Nah . .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371600"/>
            <a:ext cx="9144000" cy="5486400"/>
          </a:xfrm>
        </p:spPr>
        <p:txBody>
          <a:bodyPr/>
          <a:lstStyle/>
          <a:p>
            <a:pPr marL="571500" indent="-571500">
              <a:buAutoNum type="romanUcPeriod"/>
            </a:pPr>
            <a:r>
              <a:rPr lang="en-US" sz="2400" dirty="0" smtClean="0">
                <a:latin typeface="Times New Roman" panose="02020603050405020304" pitchFamily="18" charset="0"/>
                <a:cs typeface="Times New Roman" panose="02020603050405020304" pitchFamily="18" charset="0"/>
              </a:rPr>
              <a:t>After 1816, Jeffersonian Democratic-Republicans</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ONLY party in US</a:t>
            </a:r>
          </a:p>
          <a:p>
            <a:pPr lvl="1"/>
            <a:r>
              <a:rPr lang="en-US" sz="2400" u="sng" dirty="0">
                <a:latin typeface="Times New Roman" panose="02020603050405020304" pitchFamily="18" charset="0"/>
                <a:cs typeface="Times New Roman" panose="02020603050405020304" pitchFamily="18" charset="0"/>
              </a:rPr>
              <a:t>Apparent</a:t>
            </a:r>
            <a:r>
              <a:rPr lang="en-US" sz="2400" dirty="0">
                <a:latin typeface="Times New Roman" panose="02020603050405020304" pitchFamily="18" charset="0"/>
                <a:cs typeface="Times New Roman" panose="02020603050405020304" pitchFamily="18" charset="0"/>
              </a:rPr>
              <a:t> lack of factionalism guiding aspect of The Era Of Good </a:t>
            </a:r>
            <a:r>
              <a:rPr lang="en-US" sz="2400" dirty="0" smtClean="0">
                <a:latin typeface="Times New Roman" panose="02020603050405020304" pitchFamily="18" charset="0"/>
                <a:cs typeface="Times New Roman" panose="02020603050405020304" pitchFamily="18" charset="0"/>
              </a:rPr>
              <a:t>Feelings</a:t>
            </a:r>
          </a:p>
          <a:p>
            <a:pPr lvl="2"/>
            <a:r>
              <a:rPr lang="en-US" dirty="0" smtClean="0">
                <a:latin typeface="Times New Roman" panose="02020603050405020304" pitchFamily="18" charset="0"/>
                <a:cs typeface="Times New Roman" panose="02020603050405020304" pitchFamily="18" charset="0"/>
              </a:rPr>
              <a:t>Not the ONLY aspect</a:t>
            </a:r>
            <a:endParaRPr lang="en-US" dirty="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II. </a:t>
            </a:r>
            <a:r>
              <a:rPr lang="en-US" sz="2400" dirty="0">
                <a:latin typeface="Times New Roman" panose="02020603050405020304" pitchFamily="18" charset="0"/>
                <a:cs typeface="Times New Roman" panose="02020603050405020304" pitchFamily="18" charset="0"/>
              </a:rPr>
              <a:t>RIP Federalist Party: Victim of </a:t>
            </a:r>
            <a:r>
              <a:rPr lang="en-US" sz="2400" dirty="0" smtClean="0">
                <a:latin typeface="Times New Roman" panose="02020603050405020304" pitchFamily="18" charset="0"/>
                <a:cs typeface="Times New Roman" panose="02020603050405020304" pitchFamily="18" charset="0"/>
              </a:rPr>
              <a:t>nationalism</a:t>
            </a:r>
          </a:p>
          <a:p>
            <a:pPr marL="971550" lvl="1" indent="-571500">
              <a:buFont typeface="Arial" panose="020B0604020202020204" pitchFamily="34" charset="0"/>
              <a:buAutoNum type="romanUcPeriod"/>
            </a:pPr>
            <a:r>
              <a:rPr lang="en-US" sz="2400" dirty="0">
                <a:latin typeface="Times New Roman" panose="02020603050405020304" pitchFamily="18" charset="0"/>
                <a:cs typeface="Times New Roman" panose="02020603050405020304" pitchFamily="18" charset="0"/>
              </a:rPr>
              <a:t>Party gone, but FACTION remains</a:t>
            </a:r>
          </a:p>
          <a:p>
            <a:pPr marL="971550" lvl="1" indent="-571500">
              <a:buFont typeface="Arial" panose="020B0604020202020204" pitchFamily="34" charset="0"/>
              <a:buAutoNum type="romanUcPeriod"/>
            </a:pPr>
            <a:r>
              <a:rPr lang="en-US" sz="2400" dirty="0">
                <a:latin typeface="Times New Roman" panose="02020603050405020304" pitchFamily="18" charset="0"/>
                <a:cs typeface="Times New Roman" panose="02020603050405020304" pitchFamily="18" charset="0"/>
              </a:rPr>
              <a:t>Demise of Feds will expand scope of Dems-Reps and subsequently further factionalize them</a:t>
            </a:r>
          </a:p>
          <a:p>
            <a:pPr marL="1371600" lvl="2" indent="-571500">
              <a:buFont typeface="Arial" panose="020B0604020202020204" pitchFamily="34" charset="0"/>
              <a:buAutoNum type="romanUcPeriod"/>
            </a:pPr>
            <a:r>
              <a:rPr lang="en-US" dirty="0">
                <a:latin typeface="Times New Roman" panose="02020603050405020304" pitchFamily="18" charset="0"/>
                <a:cs typeface="Times New Roman" panose="02020603050405020304" pitchFamily="18" charset="0"/>
              </a:rPr>
              <a:t>Already factionalized by John Randolph’s Quid </a:t>
            </a:r>
            <a:r>
              <a:rPr lang="en-US" dirty="0" err="1">
                <a:latin typeface="Times New Roman" panose="02020603050405020304" pitchFamily="18" charset="0"/>
                <a:cs typeface="Times New Roman" panose="02020603050405020304" pitchFamily="18" charset="0"/>
              </a:rPr>
              <a:t>Tertium</a:t>
            </a:r>
            <a:r>
              <a:rPr lang="en-US" dirty="0">
                <a:latin typeface="Times New Roman" panose="02020603050405020304" pitchFamily="18" charset="0"/>
                <a:cs typeface="Times New Roman" panose="02020603050405020304" pitchFamily="18" charset="0"/>
              </a:rPr>
              <a:t> </a:t>
            </a:r>
          </a:p>
          <a:p>
            <a:pPr marL="0" indent="0">
              <a:buNone/>
            </a:pPr>
            <a:r>
              <a:rPr lang="en-US" sz="2400" dirty="0" smtClean="0">
                <a:latin typeface="Times New Roman" panose="02020603050405020304" pitchFamily="18" charset="0"/>
                <a:cs typeface="Times New Roman" panose="02020603050405020304" pitchFamily="18" charset="0"/>
              </a:rPr>
              <a:t>III. RESULT?</a:t>
            </a:r>
          </a:p>
          <a:p>
            <a:pPr lvl="1"/>
            <a:r>
              <a:rPr lang="en-US" sz="2000" dirty="0" smtClean="0">
                <a:latin typeface="Times New Roman" panose="02020603050405020304" pitchFamily="18" charset="0"/>
                <a:cs typeface="Times New Roman" panose="02020603050405020304" pitchFamily="18" charset="0"/>
              </a:rPr>
              <a:t>Era will last as long as factionalism will allow</a:t>
            </a:r>
          </a:p>
          <a:p>
            <a:pPr lvl="1"/>
            <a:r>
              <a:rPr lang="en-US" sz="2000" dirty="0" smtClean="0">
                <a:latin typeface="Times New Roman" panose="02020603050405020304" pitchFamily="18" charset="0"/>
                <a:cs typeface="Times New Roman" panose="02020603050405020304" pitchFamily="18" charset="0"/>
              </a:rPr>
              <a:t>Will end with Election of 1824</a:t>
            </a:r>
            <a:endParaRPr lang="en-US" sz="2000" dirty="0">
              <a:latin typeface="Times New Roman" panose="02020603050405020304" pitchFamily="18" charset="0"/>
              <a:cs typeface="Times New Roman" panose="02020603050405020304" pitchFamily="18" charset="0"/>
            </a:endParaRPr>
          </a:p>
          <a:p>
            <a:pPr marL="0" indent="0">
              <a:buNone/>
            </a:pPr>
            <a:endParaRPr lang="en-US" dirty="0" smtClean="0"/>
          </a:p>
          <a:p>
            <a:pPr marL="0" indent="0">
              <a:buNone/>
            </a:pP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79484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sz="3600" dirty="0" smtClean="0">
                <a:latin typeface="Times New Roman" panose="02020603050405020304" pitchFamily="18" charset="0"/>
                <a:cs typeface="Times New Roman" panose="02020603050405020304" pitchFamily="18" charset="0"/>
              </a:rPr>
              <a:t>Conquering the Current: Robert Fulton and Two-Way Traffic on the Mississippi</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562600"/>
            <a:ext cx="8229600" cy="563563"/>
          </a:xfrm>
        </p:spPr>
        <p:txBody>
          <a:bodyPr>
            <a:normAutofit lnSpcReduction="10000"/>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844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A Source of American Pride: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Fulton and his </a:t>
            </a:r>
            <a:r>
              <a:rPr lang="en-US" i="1" dirty="0" smtClean="0">
                <a:latin typeface="Times New Roman" panose="02020603050405020304" pitchFamily="18" charset="0"/>
                <a:cs typeface="Times New Roman" panose="02020603050405020304" pitchFamily="18" charset="0"/>
              </a:rPr>
              <a:t>Clermont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638800"/>
            <a:ext cx="8229600" cy="914400"/>
          </a:xfrm>
        </p:spPr>
        <p:txBody>
          <a:bodyPr/>
          <a:lstStyle/>
          <a:p>
            <a:pPr marL="0" indent="0">
              <a:buNone/>
            </a:pP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891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791200"/>
            <a:ext cx="9144000" cy="1066800"/>
          </a:xfrm>
        </p:spPr>
        <p:txBody>
          <a:bodyPr>
            <a:normAutofit lnSpcReduction="10000"/>
          </a:bodyPr>
          <a:lstStyle/>
          <a:p>
            <a:pPr marL="0" indent="0" algn="ctr">
              <a:buNone/>
            </a:pPr>
            <a:r>
              <a:rPr lang="en-US" dirty="0" smtClean="0">
                <a:latin typeface="Times New Roman" panose="02020603050405020304" pitchFamily="18" charset="0"/>
                <a:cs typeface="Times New Roman" panose="02020603050405020304" pitchFamily="18" charset="0"/>
              </a:rPr>
              <a:t>Extending Trade: East Coast to West Coast; to Asia:</a:t>
            </a:r>
          </a:p>
          <a:p>
            <a:pPr marL="0" indent="0" algn="ctr">
              <a:buNone/>
            </a:pPr>
            <a:r>
              <a:rPr lang="en-US" dirty="0" smtClean="0">
                <a:latin typeface="Times New Roman" panose="02020603050405020304" pitchFamily="18" charset="0"/>
                <a:cs typeface="Times New Roman" panose="02020603050405020304" pitchFamily="18" charset="0"/>
              </a:rPr>
              <a:t>The Age of the Clipper Ships</a:t>
            </a:r>
            <a:endParaRPr lang="en-US"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781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767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562600"/>
            <a:ext cx="8229600" cy="563563"/>
          </a:xfrm>
        </p:spPr>
        <p:txBody>
          <a:bodyPr>
            <a:normAutofit lnSpcReduction="10000"/>
          </a:bodyPr>
          <a:lstStyle/>
          <a:p>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0"/>
            <a:ext cx="4343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260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105400"/>
            <a:ext cx="8229600" cy="1020763"/>
          </a:xfrm>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764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724399" y="4876800"/>
            <a:ext cx="4454013" cy="2057400"/>
          </a:xfrm>
        </p:spPr>
        <p:txBody>
          <a:bodyPr>
            <a:normAutofit fontScale="92500" lnSpcReduction="20000"/>
          </a:bodyPr>
          <a:lstStyle/>
          <a:p>
            <a:pPr marL="0" indent="0" algn="ctr">
              <a:buNone/>
            </a:pPr>
            <a:r>
              <a:rPr lang="en-US" dirty="0" smtClean="0">
                <a:latin typeface="Times New Roman" panose="02020603050405020304" pitchFamily="18" charset="0"/>
                <a:cs typeface="Times New Roman" panose="02020603050405020304" pitchFamily="18" charset="0"/>
              </a:rPr>
              <a:t>EXTREMLEY hazardous: In the trench between South America and Antarctica lie some of the roughest seas on Earth. </a:t>
            </a:r>
            <a:endParaRPr lang="en-US"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0792"/>
            <a:ext cx="4530213" cy="485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5946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638800"/>
            <a:ext cx="9144000" cy="1143000"/>
          </a:xfrm>
        </p:spPr>
        <p:txBody>
          <a:bodyPr>
            <a:normAutofit fontScale="85000" lnSpcReduction="20000"/>
          </a:bodyPr>
          <a:lstStyle/>
          <a:p>
            <a:pPr marL="0" indent="0" algn="ctr">
              <a:buNone/>
            </a:pPr>
            <a:r>
              <a:rPr lang="en-US" dirty="0" smtClean="0">
                <a:latin typeface="Times New Roman" panose="02020603050405020304" pitchFamily="18" charset="0"/>
                <a:cs typeface="Times New Roman" panose="02020603050405020304" pitchFamily="18" charset="0"/>
              </a:rPr>
              <a:t>Wooden sailing vessels were no match for the “Roaring Forties.”  This will necessitate a more cost-efficient passage, namely a trans-isthmus canal across Central America. </a:t>
            </a:r>
            <a:endParaRPr lang="en-US"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4606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410200"/>
            <a:ext cx="8229600" cy="715963"/>
          </a:xfrm>
        </p:spPr>
        <p:txBody>
          <a:bodyPr/>
          <a:lstStyle/>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8"/>
            <a:ext cx="4800600" cy="685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290"/>
            <a:ext cx="4191000" cy="3212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352800"/>
            <a:ext cx="4267200" cy="3470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0365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038600" y="5486400"/>
            <a:ext cx="5105400" cy="1356852"/>
          </a:xfrm>
        </p:spPr>
        <p:txBody>
          <a:bodyPr>
            <a:normAutofit fontScale="85000" lnSpcReduction="10000"/>
          </a:bodyPr>
          <a:lstStyle/>
          <a:p>
            <a:pPr marL="0" indent="0" algn="ctr">
              <a:buNone/>
            </a:pPr>
            <a:r>
              <a:rPr lang="en-US" dirty="0" smtClean="0">
                <a:latin typeface="Times New Roman" panose="02020603050405020304" pitchFamily="18" charset="0"/>
                <a:cs typeface="Times New Roman" panose="02020603050405020304" pitchFamily="18" charset="0"/>
              </a:rPr>
              <a:t>The danger and loss of capital guaranteed that the Age of the Clipper Ship would not last long. </a:t>
            </a:r>
            <a:endParaRPr lang="en-US" dirty="0">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156"/>
            <a:ext cx="4038600" cy="384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0"/>
            <a:ext cx="4953000" cy="544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4038600" cy="3261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674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6172200"/>
            <a:ext cx="9144000" cy="685800"/>
          </a:xfrm>
        </p:spPr>
        <p:txBody>
          <a:bodyPr/>
          <a:lstStyle/>
          <a:p>
            <a:pPr marL="0" indent="0" algn="ctr">
              <a:buNone/>
            </a:pPr>
            <a:r>
              <a:rPr lang="en-US" dirty="0" smtClean="0">
                <a:latin typeface="Times New Roman" panose="02020603050405020304" pitchFamily="18" charset="0"/>
                <a:cs typeface="Times New Roman" panose="02020603050405020304" pitchFamily="18" charset="0"/>
              </a:rPr>
              <a:t>Cape Horn and the Roaring Forties remain no fun. </a:t>
            </a:r>
            <a:endParaRPr lang="en-US"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9630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
          </a:xfrm>
        </p:spPr>
        <p:txBody>
          <a:bodyPr>
            <a:normAutofit fontScale="90000"/>
          </a:bodyPr>
          <a:lstStyle/>
          <a:p>
            <a:endParaRPr lang="en-US" dirty="0"/>
          </a:p>
        </p:txBody>
      </p:sp>
      <p:sp>
        <p:nvSpPr>
          <p:cNvPr id="3" name="Content Placeholder 2"/>
          <p:cNvSpPr>
            <a:spLocks noGrp="1"/>
          </p:cNvSpPr>
          <p:nvPr>
            <p:ph idx="1"/>
          </p:nvPr>
        </p:nvSpPr>
        <p:spPr>
          <a:xfrm>
            <a:off x="228600" y="0"/>
            <a:ext cx="8839200" cy="6858000"/>
          </a:xfrm>
        </p:spPr>
        <p:txBody>
          <a:bodyPr>
            <a:normAutofit/>
          </a:bodyPr>
          <a:lstStyle/>
          <a:p>
            <a:pPr marL="0" indent="0">
              <a:buNone/>
            </a:pPr>
            <a:r>
              <a:rPr lang="en-US" sz="2800" dirty="0" smtClean="0">
                <a:solidFill>
                  <a:srgbClr val="00FF00"/>
                </a:solidFill>
                <a:latin typeface="Times New Roman" panose="02020603050405020304" pitchFamily="18" charset="0"/>
                <a:cs typeface="Times New Roman" panose="02020603050405020304" pitchFamily="18" charset="0"/>
              </a:rPr>
              <a:t>Conservative</a:t>
            </a:r>
            <a:r>
              <a:rPr lang="en-US" sz="2800" dirty="0" smtClean="0">
                <a:latin typeface="Times New Roman" panose="02020603050405020304" pitchFamily="18" charset="0"/>
                <a:cs typeface="Times New Roman" panose="02020603050405020304" pitchFamily="18" charset="0"/>
              </a:rPr>
              <a:t>: (Marshall, JQ Adams, Henry Clay sometimes)</a:t>
            </a:r>
          </a:p>
          <a:p>
            <a:r>
              <a:rPr lang="en-US" sz="2800" dirty="0" smtClean="0">
                <a:latin typeface="Times New Roman" panose="02020603050405020304" pitchFamily="18" charset="0"/>
                <a:cs typeface="Times New Roman" panose="02020603050405020304" pitchFamily="18" charset="0"/>
              </a:rPr>
              <a:t>Hamiltonian; erstwhile Federalists</a:t>
            </a:r>
          </a:p>
          <a:p>
            <a:r>
              <a:rPr lang="en-US" sz="2800" dirty="0" smtClean="0">
                <a:latin typeface="Times New Roman" panose="02020603050405020304" pitchFamily="18" charset="0"/>
                <a:cs typeface="Times New Roman" panose="02020603050405020304" pitchFamily="18" charset="0"/>
              </a:rPr>
              <a:t>Support Clay’s American System</a:t>
            </a:r>
          </a:p>
          <a:p>
            <a:r>
              <a:rPr lang="en-US" sz="2800" dirty="0" smtClean="0">
                <a:latin typeface="Times New Roman" panose="02020603050405020304" pitchFamily="18" charset="0"/>
                <a:cs typeface="Times New Roman" panose="02020603050405020304" pitchFamily="18" charset="0"/>
              </a:rPr>
              <a:t>Loose Interpretation</a:t>
            </a:r>
          </a:p>
          <a:p>
            <a:pPr marL="0" indent="0">
              <a:buNone/>
            </a:pPr>
            <a:r>
              <a:rPr lang="en-US" sz="2800" dirty="0" smtClean="0">
                <a:solidFill>
                  <a:srgbClr val="00FF00"/>
                </a:solidFill>
                <a:latin typeface="Times New Roman" panose="02020603050405020304" pitchFamily="18" charset="0"/>
                <a:cs typeface="Times New Roman" panose="02020603050405020304" pitchFamily="18" charset="0"/>
              </a:rPr>
              <a:t>Moderate: </a:t>
            </a:r>
            <a:r>
              <a:rPr lang="en-US" sz="2800" dirty="0" smtClean="0">
                <a:latin typeface="Times New Roman" panose="02020603050405020304" pitchFamily="18" charset="0"/>
                <a:cs typeface="Times New Roman" panose="02020603050405020304" pitchFamily="18" charset="0"/>
              </a:rPr>
              <a:t>(Henry Clay, James Madison, </a:t>
            </a:r>
            <a:r>
              <a:rPr lang="en-US" sz="2800" dirty="0">
                <a:latin typeface="Times New Roman" panose="02020603050405020304" pitchFamily="18" charset="0"/>
                <a:cs typeface="Times New Roman" panose="02020603050405020304" pitchFamily="18" charset="0"/>
              </a:rPr>
              <a:t>J</a:t>
            </a:r>
            <a:r>
              <a:rPr lang="en-US" sz="2800" dirty="0" smtClean="0">
                <a:latin typeface="Times New Roman" panose="02020603050405020304" pitchFamily="18" charset="0"/>
                <a:cs typeface="Times New Roman" panose="02020603050405020304" pitchFamily="18" charset="0"/>
              </a:rPr>
              <a:t>ames Monroe</a:t>
            </a:r>
          </a:p>
          <a:p>
            <a:r>
              <a:rPr lang="en-US" sz="2800" dirty="0" smtClean="0">
                <a:latin typeface="Times New Roman" panose="02020603050405020304" pitchFamily="18" charset="0"/>
                <a:cs typeface="Times New Roman" panose="02020603050405020304" pitchFamily="18" charset="0"/>
              </a:rPr>
              <a:t>Policy of necessity</a:t>
            </a:r>
          </a:p>
          <a:p>
            <a:r>
              <a:rPr lang="en-US" sz="2800" dirty="0" smtClean="0">
                <a:latin typeface="Times New Roman" panose="02020603050405020304" pitchFamily="18" charset="0"/>
                <a:cs typeface="Times New Roman" panose="02020603050405020304" pitchFamily="18" charset="0"/>
              </a:rPr>
              <a:t>Oppose BUS; American System on principle, not practice</a:t>
            </a:r>
          </a:p>
          <a:p>
            <a:r>
              <a:rPr lang="en-US" sz="2800" dirty="0" smtClean="0">
                <a:latin typeface="Times New Roman" panose="02020603050405020304" pitchFamily="18" charset="0"/>
                <a:cs typeface="Times New Roman" panose="02020603050405020304" pitchFamily="18" charset="0"/>
              </a:rPr>
              <a:t>Open to compromise</a:t>
            </a:r>
          </a:p>
          <a:p>
            <a:pPr marL="0" indent="0">
              <a:buNone/>
            </a:pPr>
            <a:r>
              <a:rPr lang="en-US" sz="2800" dirty="0" smtClean="0">
                <a:solidFill>
                  <a:srgbClr val="00FF00"/>
                </a:solidFill>
                <a:latin typeface="Times New Roman" panose="02020603050405020304" pitchFamily="18" charset="0"/>
                <a:cs typeface="Times New Roman" panose="02020603050405020304" pitchFamily="18" charset="0"/>
              </a:rPr>
              <a:t>Liberals: </a:t>
            </a:r>
            <a:r>
              <a:rPr lang="en-US" sz="2800" dirty="0" smtClean="0">
                <a:latin typeface="Times New Roman" panose="02020603050405020304" pitchFamily="18" charset="0"/>
                <a:cs typeface="Times New Roman" panose="02020603050405020304" pitchFamily="18" charset="0"/>
              </a:rPr>
              <a:t>(James Monroe, </a:t>
            </a:r>
            <a:r>
              <a:rPr lang="en-US" sz="2800" dirty="0" err="1" smtClean="0">
                <a:latin typeface="Times New Roman" panose="02020603050405020304" pitchFamily="18" charset="0"/>
                <a:cs typeface="Times New Roman" panose="02020603050405020304" pitchFamily="18" charset="0"/>
              </a:rPr>
              <a:t>Quids</a:t>
            </a:r>
            <a:r>
              <a:rPr lang="en-US" sz="2800" dirty="0" smtClean="0">
                <a:latin typeface="Times New Roman" panose="02020603050405020304" pitchFamily="18" charset="0"/>
                <a:cs typeface="Times New Roman" panose="02020603050405020304" pitchFamily="18" charset="0"/>
              </a:rPr>
              <a:t>, Andrew Jackson)</a:t>
            </a:r>
            <a:endParaRPr lang="en-US" sz="2800" dirty="0" smtClean="0">
              <a:solidFill>
                <a:srgbClr val="00FF00"/>
              </a:solidFill>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Pure Jeffersonian; oppose BUS and American System</a:t>
            </a:r>
          </a:p>
          <a:p>
            <a:r>
              <a:rPr lang="en-US" sz="2800" dirty="0" smtClean="0">
                <a:latin typeface="Times New Roman" panose="02020603050405020304" pitchFamily="18" charset="0"/>
                <a:cs typeface="Times New Roman" panose="02020603050405020304" pitchFamily="18" charset="0"/>
              </a:rPr>
              <a:t>States’ rights</a:t>
            </a:r>
          </a:p>
          <a:p>
            <a:r>
              <a:rPr lang="en-US" sz="2800" dirty="0" smtClean="0">
                <a:latin typeface="Times New Roman" panose="02020603050405020304" pitchFamily="18" charset="0"/>
                <a:cs typeface="Times New Roman" panose="02020603050405020304" pitchFamily="18" charset="0"/>
              </a:rPr>
              <a:t>“Common Man” specific</a:t>
            </a:r>
          </a:p>
          <a:p>
            <a:r>
              <a:rPr lang="en-US" sz="2800" dirty="0" smtClean="0">
                <a:latin typeface="Times New Roman" panose="02020603050405020304" pitchFamily="18" charset="0"/>
                <a:cs typeface="Times New Roman" panose="02020603050405020304" pitchFamily="18" charset="0"/>
              </a:rPr>
              <a:t>Strict Interpretation</a:t>
            </a:r>
          </a:p>
          <a:p>
            <a:endParaRPr lang="en-US" dirty="0"/>
          </a:p>
        </p:txBody>
      </p:sp>
    </p:spTree>
    <p:extLst>
      <p:ext uri="{BB962C8B-B14F-4D97-AF65-F5344CB8AC3E}">
        <p14:creationId xmlns:p14="http://schemas.microsoft.com/office/powerpoint/2010/main" val="101418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Securing the Borders:</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American </a:t>
            </a:r>
            <a:r>
              <a:rPr lang="en-US" dirty="0">
                <a:latin typeface="Times New Roman" panose="02020603050405020304" pitchFamily="18" charset="0"/>
                <a:cs typeface="Times New Roman" panose="02020603050405020304" pitchFamily="18" charset="0"/>
              </a:rPr>
              <a:t>Expansion in the Early Republic:</a:t>
            </a:r>
            <a:endParaRPr lang="en-US" dirty="0"/>
          </a:p>
        </p:txBody>
      </p:sp>
      <p:sp>
        <p:nvSpPr>
          <p:cNvPr id="3" name="Content Placeholder 2"/>
          <p:cNvSpPr>
            <a:spLocks noGrp="1"/>
          </p:cNvSpPr>
          <p:nvPr>
            <p:ph idx="1"/>
          </p:nvPr>
        </p:nvSpPr>
        <p:spPr>
          <a:xfrm>
            <a:off x="457200" y="6096000"/>
            <a:ext cx="8229600" cy="762000"/>
          </a:xfrm>
        </p:spPr>
        <p:txBody>
          <a:bodyPr/>
          <a:lstStyle/>
          <a:p>
            <a:endParaRPr lang="en-US" dirty="0"/>
          </a:p>
        </p:txBody>
      </p:sp>
      <p:pic>
        <p:nvPicPr>
          <p:cNvPr id="5" name="Picture 4"/>
          <p:cNvPicPr>
            <a:picLocks noChangeAspect="1"/>
          </p:cNvPicPr>
          <p:nvPr/>
        </p:nvPicPr>
        <p:blipFill>
          <a:blip r:embed="rId2"/>
          <a:stretch>
            <a:fillRect/>
          </a:stretch>
        </p:blipFill>
        <p:spPr>
          <a:xfrm>
            <a:off x="0" y="1143000"/>
            <a:ext cx="9144000" cy="5715000"/>
          </a:xfrm>
          <a:prstGeom prst="rect">
            <a:avLst/>
          </a:prstGeom>
        </p:spPr>
      </p:pic>
    </p:spTree>
    <p:extLst>
      <p:ext uri="{BB962C8B-B14F-4D97-AF65-F5344CB8AC3E}">
        <p14:creationId xmlns:p14="http://schemas.microsoft.com/office/powerpoint/2010/main" val="3314106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19"/>
          </a:xfrm>
        </p:spPr>
        <p:txBody>
          <a:bodyPr>
            <a:normAutofit fontScale="90000"/>
          </a:bodyPr>
          <a:lstStyle/>
          <a:p>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The Adams-Onis (Transcontinental) Treaty</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791200"/>
            <a:ext cx="8229600" cy="762000"/>
          </a:xfrm>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78927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sz="3600" dirty="0" smtClean="0">
                <a:latin typeface="Times New Roman" panose="02020603050405020304" pitchFamily="18" charset="0"/>
                <a:cs typeface="Times New Roman" panose="02020603050405020304" pitchFamily="18" charset="0"/>
              </a:rPr>
              <a:t>Hemispheric Solidarity:</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The Monroe Doctrine</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3733800"/>
            <a:ext cx="8229600" cy="2392363"/>
          </a:xfrm>
        </p:spPr>
        <p:txBody>
          <a:bodyPr/>
          <a:lstStyle/>
          <a:p>
            <a:endParaRPr lang="en-US" dirty="0"/>
          </a:p>
        </p:txBody>
      </p:sp>
      <p:pic>
        <p:nvPicPr>
          <p:cNvPr id="5" name="Picture 4"/>
          <p:cNvPicPr>
            <a:picLocks noChangeAspect="1"/>
          </p:cNvPicPr>
          <p:nvPr/>
        </p:nvPicPr>
        <p:blipFill>
          <a:blip r:embed="rId2"/>
          <a:stretch>
            <a:fillRect/>
          </a:stretch>
        </p:blipFill>
        <p:spPr>
          <a:xfrm>
            <a:off x="-76200" y="1066800"/>
            <a:ext cx="9220200" cy="5715000"/>
          </a:xfrm>
          <a:prstGeom prst="rect">
            <a:avLst/>
          </a:prstGeom>
        </p:spPr>
      </p:pic>
    </p:spTree>
    <p:extLst>
      <p:ext uri="{BB962C8B-B14F-4D97-AF65-F5344CB8AC3E}">
        <p14:creationId xmlns:p14="http://schemas.microsoft.com/office/powerpoint/2010/main" val="1506018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543800" cy="909782"/>
          </a:xfrm>
        </p:spPr>
        <p:txBody>
          <a:bodyPr/>
          <a:lstStyle/>
          <a:p>
            <a:r>
              <a:rPr lang="en-US" dirty="0" smtClean="0">
                <a:latin typeface="Times New Roman" panose="02020603050405020304" pitchFamily="18" charset="0"/>
                <a:cs typeface="Times New Roman" panose="02020603050405020304" pitchFamily="18" charset="0"/>
              </a:rPr>
              <a:t>Monroe Doctrine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371600"/>
            <a:ext cx="9144000" cy="5486399"/>
          </a:xfrm>
        </p:spPr>
        <p:txBody>
          <a:bodyPr/>
          <a:lstStyle/>
          <a:p>
            <a:pPr marL="514350" indent="-514350">
              <a:buAutoNum type="arabicPeriod"/>
            </a:pPr>
            <a:r>
              <a:rPr lang="en-US" dirty="0" smtClean="0">
                <a:latin typeface="Times New Roman" panose="02020603050405020304" pitchFamily="18" charset="0"/>
                <a:cs typeface="Times New Roman" panose="02020603050405020304" pitchFamily="18" charset="0"/>
              </a:rPr>
              <a:t>Western Hemisphere off limits to European colonization</a:t>
            </a:r>
          </a:p>
          <a:p>
            <a:pPr marL="514350" indent="-514350">
              <a:buAutoNum type="arabicPeriod"/>
            </a:pPr>
            <a:r>
              <a:rPr lang="en-US" dirty="0" smtClean="0">
                <a:latin typeface="Times New Roman" panose="02020603050405020304" pitchFamily="18" charset="0"/>
                <a:cs typeface="Times New Roman" panose="02020603050405020304" pitchFamily="18" charset="0"/>
              </a:rPr>
              <a:t>European and American political systems inherently different</a:t>
            </a:r>
          </a:p>
          <a:p>
            <a:pPr marL="514350" indent="-514350">
              <a:buAutoNum type="arabicPeriod"/>
            </a:pPr>
            <a:r>
              <a:rPr lang="en-US" dirty="0" smtClean="0">
                <a:latin typeface="Times New Roman" panose="02020603050405020304" pitchFamily="18" charset="0"/>
                <a:cs typeface="Times New Roman" panose="02020603050405020304" pitchFamily="18" charset="0"/>
              </a:rPr>
              <a:t>Any attempt to colonize an American country will be regarded as an act of war by US</a:t>
            </a:r>
          </a:p>
          <a:p>
            <a:pPr marL="514350" indent="-514350">
              <a:buAutoNum type="arabicPeriod"/>
            </a:pPr>
            <a:r>
              <a:rPr lang="en-US" dirty="0" smtClean="0">
                <a:latin typeface="Times New Roman" panose="02020603050405020304" pitchFamily="18" charset="0"/>
                <a:cs typeface="Times New Roman" panose="02020603050405020304" pitchFamily="18" charset="0"/>
              </a:rPr>
              <a:t>US will stay out of European issues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27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5761038"/>
            <a:ext cx="8915400" cy="1096962"/>
          </a:xfrm>
        </p:spPr>
        <p:txBody>
          <a:bodyPr/>
          <a:lstStyle/>
          <a:p>
            <a:pPr marL="0" indent="0" algn="ctr">
              <a:buNone/>
            </a:pPr>
            <a:r>
              <a:rPr lang="en-US" dirty="0" smtClean="0">
                <a:latin typeface="Times New Roman" panose="02020603050405020304" pitchFamily="18" charset="0"/>
                <a:cs typeface="Times New Roman" panose="02020603050405020304" pitchFamily="18" charset="0"/>
              </a:rPr>
              <a:t>Doctrine was in part a response to the Latin American revolutions of the 1820s.</a:t>
            </a:r>
            <a:endParaRPr lang="en-US"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915400" cy="576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2518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 y="4343401"/>
            <a:ext cx="4267198" cy="2514599"/>
          </a:xfrm>
        </p:spPr>
        <p:txBody>
          <a:bodyPr>
            <a:normAutofit fontScale="77500" lnSpcReduction="20000"/>
          </a:bodyPr>
          <a:lstStyle/>
          <a:p>
            <a:pPr marL="0" indent="0">
              <a:buNone/>
            </a:pPr>
            <a:r>
              <a:rPr lang="en-US" dirty="0" smtClean="0">
                <a:solidFill>
                  <a:srgbClr val="FFC000"/>
                </a:solidFill>
                <a:latin typeface="Times New Roman" panose="02020603050405020304" pitchFamily="18" charset="0"/>
                <a:cs typeface="Times New Roman" panose="02020603050405020304" pitchFamily="18" charset="0"/>
              </a:rPr>
              <a:t>Motivation</a:t>
            </a:r>
            <a:r>
              <a:rPr lang="en-US" dirty="0" smtClean="0">
                <a:latin typeface="Times New Roman" panose="02020603050405020304" pitchFamily="18" charset="0"/>
                <a:cs typeface="Times New Roman" panose="02020603050405020304" pitchFamily="18" charset="0"/>
              </a:rPr>
              <a:t> for the Monroe Doctrine?</a:t>
            </a:r>
          </a:p>
          <a:p>
            <a:pPr marL="514350" indent="-514350">
              <a:buAutoNum type="arabicParenR"/>
            </a:pPr>
            <a:r>
              <a:rPr lang="en-US" dirty="0" smtClean="0">
                <a:latin typeface="Times New Roman" panose="02020603050405020304" pitchFamily="18" charset="0"/>
                <a:cs typeface="Times New Roman" panose="02020603050405020304" pitchFamily="18" charset="0"/>
              </a:rPr>
              <a:t>Isolation from Europe’s monarchal tendency for violence</a:t>
            </a:r>
          </a:p>
          <a:p>
            <a:pPr marL="514350" indent="-514350">
              <a:buAutoNum type="arabicParenR"/>
            </a:pPr>
            <a:r>
              <a:rPr lang="en-US" dirty="0" smtClean="0">
                <a:latin typeface="Times New Roman" panose="02020603050405020304" pitchFamily="18" charset="0"/>
                <a:cs typeface="Times New Roman" panose="02020603050405020304" pitchFamily="18" charset="0"/>
              </a:rPr>
              <a:t>Protect independence of Latin American countries</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267200" y="0"/>
            <a:ext cx="4876799" cy="6858000"/>
          </a:xfrm>
          <a:prstGeom prst="rect">
            <a:avLst/>
          </a:prstGeom>
        </p:spPr>
      </p:pic>
      <p:pic>
        <p:nvPicPr>
          <p:cNvPr id="5" name="Picture 4"/>
          <p:cNvPicPr>
            <a:picLocks noChangeAspect="1"/>
          </p:cNvPicPr>
          <p:nvPr/>
        </p:nvPicPr>
        <p:blipFill>
          <a:blip r:embed="rId3"/>
          <a:stretch>
            <a:fillRect/>
          </a:stretch>
        </p:blipFill>
        <p:spPr>
          <a:xfrm>
            <a:off x="2" y="1"/>
            <a:ext cx="4267198" cy="4343400"/>
          </a:xfrm>
          <a:prstGeom prst="rect">
            <a:avLst/>
          </a:prstGeom>
        </p:spPr>
      </p:pic>
    </p:spTree>
    <p:extLst>
      <p:ext uri="{BB962C8B-B14F-4D97-AF65-F5344CB8AC3E}">
        <p14:creationId xmlns:p14="http://schemas.microsoft.com/office/powerpoint/2010/main" val="168967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8458200" cy="1828800"/>
          </a:xfrm>
        </p:spPr>
        <p:txBody>
          <a:bodyPr>
            <a:normAutofit fontScale="90000"/>
          </a:bodyPr>
          <a:lstStyle/>
          <a:p>
            <a:r>
              <a:rPr lang="en-US" dirty="0" smtClean="0">
                <a:latin typeface="Castellar" panose="020A0402060406010301" pitchFamily="18" charset="0"/>
              </a:rPr>
              <a:t/>
            </a:r>
            <a:br>
              <a:rPr lang="en-US" dirty="0" smtClean="0">
                <a:latin typeface="Castellar" panose="020A0402060406010301" pitchFamily="18" charset="0"/>
              </a:rPr>
            </a:br>
            <a:r>
              <a:rPr lang="en-US" sz="4000" dirty="0" smtClean="0">
                <a:latin typeface="Castellar" panose="020A0402060406010301" pitchFamily="18" charset="0"/>
              </a:rPr>
              <a:t>The “Fire bell in The Night”</a:t>
            </a:r>
            <a:r>
              <a:rPr lang="en-US" dirty="0" smtClean="0">
                <a:latin typeface="Castellar" panose="020A0402060406010301" pitchFamily="18" charset="0"/>
              </a:rPr>
              <a:t/>
            </a:r>
            <a:br>
              <a:rPr lang="en-US" dirty="0" smtClean="0">
                <a:latin typeface="Castellar" panose="020A0402060406010301" pitchFamily="18" charset="0"/>
              </a:rPr>
            </a:br>
            <a:r>
              <a:rPr lang="en-US" dirty="0" smtClean="0">
                <a:latin typeface="Castellar" panose="020A0402060406010301" pitchFamily="18" charset="0"/>
              </a:rPr>
              <a:t/>
            </a:r>
            <a:br>
              <a:rPr lang="en-US" dirty="0" smtClean="0">
                <a:latin typeface="Castellar" panose="020A0402060406010301" pitchFamily="18" charset="0"/>
              </a:rPr>
            </a:br>
            <a:r>
              <a:rPr lang="en-US" dirty="0" smtClean="0">
                <a:latin typeface="Castellar" panose="020A0402060406010301" pitchFamily="18" charset="0"/>
              </a:rPr>
              <a:t/>
            </a:r>
            <a:br>
              <a:rPr lang="en-US" dirty="0" smtClean="0">
                <a:latin typeface="Castellar" panose="020A0402060406010301" pitchFamily="18" charset="0"/>
              </a:rPr>
            </a:br>
            <a:endParaRPr lang="en-US" dirty="0">
              <a:latin typeface="Castellar" panose="020A0402060406010301" pitchFamily="18" charset="0"/>
            </a:endParaRPr>
          </a:p>
        </p:txBody>
      </p:sp>
      <p:sp>
        <p:nvSpPr>
          <p:cNvPr id="3" name="Subtitle 2"/>
          <p:cNvSpPr>
            <a:spLocks noGrp="1"/>
          </p:cNvSpPr>
          <p:nvPr>
            <p:ph type="subTitle" idx="1"/>
          </p:nvPr>
        </p:nvSpPr>
        <p:spPr>
          <a:xfrm>
            <a:off x="0" y="5715000"/>
            <a:ext cx="9144000" cy="1143000"/>
          </a:xfrm>
        </p:spPr>
        <p:txBody>
          <a:bodyPr/>
          <a:lstStyle/>
          <a:p>
            <a:r>
              <a:rPr lang="en-US" dirty="0" smtClean="0">
                <a:latin typeface="Castellar" panose="020A0402060406010301" pitchFamily="18" charset="0"/>
              </a:rPr>
              <a:t>Slavery Extends Into the Louisiana Purchase</a:t>
            </a:r>
            <a:endParaRPr lang="en-US" dirty="0">
              <a:latin typeface="Castellar" panose="020A0402060406010301"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3999"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92725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
          </a:xfrm>
        </p:spPr>
        <p:txBody>
          <a:bodyPr>
            <a:normAutofit fontScale="90000"/>
          </a:bodyPr>
          <a:lstStyle/>
          <a:p>
            <a:endParaRPr lang="en-US" dirty="0"/>
          </a:p>
        </p:txBody>
      </p:sp>
      <p:sp>
        <p:nvSpPr>
          <p:cNvPr id="3" name="Content Placeholder 2"/>
          <p:cNvSpPr>
            <a:spLocks noGrp="1"/>
          </p:cNvSpPr>
          <p:nvPr>
            <p:ph idx="1"/>
          </p:nvPr>
        </p:nvSpPr>
        <p:spPr>
          <a:xfrm>
            <a:off x="0" y="6248400"/>
            <a:ext cx="9144000" cy="609600"/>
          </a:xfrm>
        </p:spPr>
        <p:txBody>
          <a:bodyPr/>
          <a:lstStyle/>
          <a:p>
            <a:pPr marL="0" indent="0" algn="ctr">
              <a:buNone/>
            </a:pPr>
            <a:r>
              <a:rPr lang="en-US" dirty="0" smtClean="0">
                <a:latin typeface="Times New Roman" panose="02020603050405020304" pitchFamily="18" charset="0"/>
                <a:cs typeface="Times New Roman" panose="02020603050405020304" pitchFamily="18" charset="0"/>
              </a:rPr>
              <a:t>Slave Population Density, 1820</a:t>
            </a:r>
            <a:endParaRPr lang="en-US"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2964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8223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The Tallmadge Amendment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609600"/>
            <a:ext cx="9144000" cy="6248400"/>
          </a:xfrm>
        </p:spPr>
        <p:txBody>
          <a:bodyPr>
            <a:normAutofit/>
          </a:bodyPr>
          <a:lstStyle/>
          <a:p>
            <a:r>
              <a:rPr lang="en-US" sz="2800" dirty="0" smtClean="0">
                <a:latin typeface="Times New Roman" panose="02020603050405020304" pitchFamily="18" charset="0"/>
                <a:cs typeface="Times New Roman" panose="02020603050405020304" pitchFamily="18" charset="0"/>
              </a:rPr>
              <a:t>Supported admission of Missouri to the Union as a free state</a:t>
            </a:r>
          </a:p>
          <a:p>
            <a:r>
              <a:rPr lang="en-US" sz="2800" dirty="0" smtClean="0">
                <a:latin typeface="Times New Roman" panose="02020603050405020304" pitchFamily="18" charset="0"/>
                <a:cs typeface="Times New Roman" panose="02020603050405020304" pitchFamily="18" charset="0"/>
              </a:rPr>
              <a:t>Set an immediate ban on importation of slaves</a:t>
            </a:r>
          </a:p>
          <a:p>
            <a:r>
              <a:rPr lang="en-US" sz="2800" dirty="0" smtClean="0">
                <a:latin typeface="Times New Roman" panose="02020603050405020304" pitchFamily="18" charset="0"/>
                <a:cs typeface="Times New Roman" panose="02020603050405020304" pitchFamily="18" charset="0"/>
              </a:rPr>
              <a:t>Children born into slavery in Missouri after admission would be free at age 25</a:t>
            </a:r>
          </a:p>
          <a:p>
            <a:r>
              <a:rPr lang="en-US" sz="2800" dirty="0" smtClean="0">
                <a:latin typeface="Times New Roman" panose="02020603050405020304" pitchFamily="18" charset="0"/>
                <a:cs typeface="Times New Roman" panose="02020603050405020304" pitchFamily="18" charset="0"/>
              </a:rPr>
              <a:t>Southern Complaints:</a:t>
            </a:r>
          </a:p>
          <a:p>
            <a:pPr lvl="1"/>
            <a:r>
              <a:rPr lang="en-US" sz="2400" dirty="0" smtClean="0">
                <a:solidFill>
                  <a:srgbClr val="FFC000"/>
                </a:solidFill>
                <a:latin typeface="Times New Roman" panose="02020603050405020304" pitchFamily="18" charset="0"/>
                <a:cs typeface="Times New Roman" panose="02020603050405020304" pitchFamily="18" charset="0"/>
              </a:rPr>
              <a:t>Unconstitutional </a:t>
            </a:r>
            <a:r>
              <a:rPr lang="en-US" sz="2400" dirty="0" smtClean="0">
                <a:latin typeface="Times New Roman" panose="02020603050405020304" pitchFamily="18" charset="0"/>
                <a:cs typeface="Times New Roman" panose="02020603050405020304" pitchFamily="18" charset="0"/>
              </a:rPr>
              <a:t>due to placing restrictions on further states based on private property</a:t>
            </a:r>
          </a:p>
          <a:p>
            <a:pPr lvl="1"/>
            <a:r>
              <a:rPr lang="en-US" sz="2400" dirty="0">
                <a:latin typeface="Times New Roman" panose="02020603050405020304" pitchFamily="18" charset="0"/>
                <a:cs typeface="Times New Roman" panose="02020603050405020304" pitchFamily="18" charset="0"/>
              </a:rPr>
              <a:t>O</a:t>
            </a:r>
            <a:r>
              <a:rPr lang="en-US" sz="2400" dirty="0" smtClean="0">
                <a:latin typeface="Times New Roman" panose="02020603050405020304" pitchFamily="18" charset="0"/>
                <a:cs typeface="Times New Roman" panose="02020603050405020304" pitchFamily="18" charset="0"/>
              </a:rPr>
              <a:t>nly through the determination of the people of Missouri </a:t>
            </a:r>
            <a:r>
              <a:rPr lang="en-US" sz="2400" dirty="0" smtClean="0">
                <a:solidFill>
                  <a:srgbClr val="FFC000"/>
                </a:solidFill>
                <a:latin typeface="Times New Roman" panose="02020603050405020304" pitchFamily="18" charset="0"/>
                <a:cs typeface="Times New Roman" panose="02020603050405020304" pitchFamily="18" charset="0"/>
              </a:rPr>
              <a:t>(</a:t>
            </a:r>
            <a:r>
              <a:rPr lang="en-US" sz="2400" u="sng" dirty="0" smtClean="0">
                <a:solidFill>
                  <a:srgbClr val="FFC000"/>
                </a:solidFill>
                <a:latin typeface="Times New Roman" panose="02020603050405020304" pitchFamily="18" charset="0"/>
                <a:cs typeface="Times New Roman" panose="02020603050405020304" pitchFamily="18" charset="0"/>
              </a:rPr>
              <a:t>popular sovereignty</a:t>
            </a:r>
            <a:r>
              <a:rPr lang="en-US" sz="2400" dirty="0" smtClean="0">
                <a:solidFill>
                  <a:srgbClr val="FFC000"/>
                </a:solidFill>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that such restrictions could be placed</a:t>
            </a:r>
          </a:p>
          <a:p>
            <a:pPr marL="0" indent="0">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381000"/>
            <a:ext cx="8229600" cy="228600"/>
          </a:xfrm>
        </p:spPr>
        <p:txBody>
          <a:bodyPr>
            <a:normAutofit fontScale="90000"/>
          </a:bodyPr>
          <a:lstStyle/>
          <a:p>
            <a:endParaRPr lang="en-US" dirty="0"/>
          </a:p>
        </p:txBody>
      </p:sp>
      <p:sp>
        <p:nvSpPr>
          <p:cNvPr id="3" name="Content Placeholder 2"/>
          <p:cNvSpPr>
            <a:spLocks noGrp="1"/>
          </p:cNvSpPr>
          <p:nvPr>
            <p:ph idx="1"/>
          </p:nvPr>
        </p:nvSpPr>
        <p:spPr>
          <a:xfrm>
            <a:off x="0" y="0"/>
            <a:ext cx="9220200" cy="6858000"/>
          </a:xfrm>
        </p:spPr>
        <p:txBody>
          <a:bodyPr>
            <a:normAutofit lnSpcReduction="10000"/>
          </a:bodyPr>
          <a:lstStyle/>
          <a:p>
            <a:pPr marL="0" indent="0" algn="ctr">
              <a:buNone/>
            </a:pPr>
            <a:r>
              <a:rPr lang="en-US" dirty="0" smtClean="0">
                <a:latin typeface="Times New Roman" panose="02020603050405020304" pitchFamily="18" charset="0"/>
                <a:cs typeface="Times New Roman" panose="02020603050405020304" pitchFamily="18" charset="0"/>
              </a:rPr>
              <a:t>Henry Clay and The Missouri Compromise</a:t>
            </a:r>
          </a:p>
          <a:p>
            <a:pPr marL="0" indent="0">
              <a:buNone/>
            </a:pPr>
            <a:endParaRPr lang="en-US" dirty="0"/>
          </a:p>
          <a:p>
            <a:pPr marL="514350" indent="-514350">
              <a:buAutoNum type="arabicPeriod"/>
            </a:pPr>
            <a:r>
              <a:rPr lang="en-US" dirty="0" smtClean="0">
                <a:latin typeface="Times New Roman" panose="02020603050405020304" pitchFamily="18" charset="0"/>
                <a:cs typeface="Times New Roman" panose="02020603050405020304" pitchFamily="18" charset="0"/>
              </a:rPr>
              <a:t>Missouri allowed in as a slave state</a:t>
            </a:r>
          </a:p>
          <a:p>
            <a:pPr marL="514350" indent="-514350">
              <a:buAutoNum type="arabicPeriod"/>
            </a:pPr>
            <a:r>
              <a:rPr lang="en-US" dirty="0" smtClean="0">
                <a:latin typeface="Times New Roman" panose="02020603050405020304" pitchFamily="18" charset="0"/>
                <a:cs typeface="Times New Roman" panose="02020603050405020304" pitchFamily="18" charset="0"/>
              </a:rPr>
              <a:t>Maine comes in free (to preserve Senate balance)</a:t>
            </a:r>
          </a:p>
          <a:p>
            <a:pPr marL="514350" indent="-514350">
              <a:buAutoNum type="arabicPeriod"/>
            </a:pPr>
            <a:r>
              <a:rPr lang="en-US" dirty="0" smtClean="0">
                <a:latin typeface="Times New Roman" panose="02020603050405020304" pitchFamily="18" charset="0"/>
                <a:cs typeface="Times New Roman" panose="02020603050405020304" pitchFamily="18" charset="0"/>
              </a:rPr>
              <a:t>Established “slave border” at 36° 30´ above which slavery would not be allowed</a:t>
            </a: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NOTE:</a:t>
            </a:r>
          </a:p>
          <a:p>
            <a:r>
              <a:rPr lang="en-US" dirty="0" smtClean="0">
                <a:latin typeface="Times New Roman" panose="02020603050405020304" pitchFamily="18" charset="0"/>
                <a:cs typeface="Times New Roman" panose="02020603050405020304" pitchFamily="18" charset="0"/>
              </a:rPr>
              <a:t>The primary goal: Balance in the Senate (11 slave, 11 free)</a:t>
            </a:r>
          </a:p>
          <a:p>
            <a:r>
              <a:rPr lang="en-US" dirty="0" smtClean="0">
                <a:latin typeface="Times New Roman" panose="02020603050405020304" pitchFamily="18" charset="0"/>
                <a:cs typeface="Times New Roman" panose="02020603050405020304" pitchFamily="18" charset="0"/>
              </a:rPr>
              <a:t>Compromise intended for the lands of the </a:t>
            </a:r>
            <a:r>
              <a:rPr lang="en-US" u="sng" dirty="0" smtClean="0">
                <a:solidFill>
                  <a:srgbClr val="FFC000"/>
                </a:solidFill>
                <a:latin typeface="Times New Roman" panose="02020603050405020304" pitchFamily="18" charset="0"/>
                <a:cs typeface="Times New Roman" panose="02020603050405020304" pitchFamily="18" charset="0"/>
              </a:rPr>
              <a:t>Louisiana Purchase </a:t>
            </a:r>
            <a:r>
              <a:rPr lang="en-US" dirty="0" smtClean="0">
                <a:latin typeface="Times New Roman" panose="02020603050405020304" pitchFamily="18" charset="0"/>
                <a:cs typeface="Times New Roman" panose="02020603050405020304" pitchFamily="18" charset="0"/>
              </a:rPr>
              <a:t>. . . </a:t>
            </a:r>
            <a:r>
              <a:rPr lang="en-US" dirty="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othing else.</a:t>
            </a:r>
          </a:p>
          <a:p>
            <a:r>
              <a:rPr lang="en-US" dirty="0" smtClean="0">
                <a:latin typeface="Times New Roman" panose="02020603050405020304" pitchFamily="18" charset="0"/>
                <a:cs typeface="Times New Roman" panose="02020603050405020304" pitchFamily="18" charset="0"/>
              </a:rPr>
              <a:t>What happens if . . . .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79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
          </a:xfrm>
        </p:spPr>
        <p:txBody>
          <a:bodyPr>
            <a:normAutofit fontScale="90000"/>
          </a:bodyPr>
          <a:lstStyle/>
          <a:p>
            <a:endParaRPr lang="en-US" dirty="0"/>
          </a:p>
        </p:txBody>
      </p:sp>
      <p:sp>
        <p:nvSpPr>
          <p:cNvPr id="3" name="Content Placeholder 2"/>
          <p:cNvSpPr>
            <a:spLocks noGrp="1"/>
          </p:cNvSpPr>
          <p:nvPr>
            <p:ph idx="1"/>
          </p:nvPr>
        </p:nvSpPr>
        <p:spPr>
          <a:xfrm>
            <a:off x="0" y="0"/>
            <a:ext cx="9067800" cy="6858000"/>
          </a:xfrm>
        </p:spPr>
        <p:txBody>
          <a:bodyPr/>
          <a:lstStyle/>
          <a:p>
            <a:pPr marL="0" indent="0" algn="ctr">
              <a:buNone/>
            </a:pPr>
            <a:r>
              <a:rPr lang="en-US" dirty="0" smtClean="0">
                <a:latin typeface="Times New Roman" panose="02020603050405020304" pitchFamily="18" charset="0"/>
                <a:cs typeface="Times New Roman" panose="02020603050405020304" pitchFamily="18" charset="0"/>
              </a:rPr>
              <a:t>Henry Clay’s American System</a:t>
            </a:r>
          </a:p>
          <a:p>
            <a:r>
              <a:rPr lang="en-US" dirty="0" smtClean="0">
                <a:latin typeface="Times New Roman" panose="02020603050405020304" pitchFamily="18" charset="0"/>
                <a:cs typeface="Times New Roman" panose="02020603050405020304" pitchFamily="18" charset="0"/>
              </a:rPr>
              <a:t>Federal Support for internal improvements (for market growth)</a:t>
            </a:r>
          </a:p>
          <a:p>
            <a:r>
              <a:rPr lang="en-US" dirty="0" smtClean="0">
                <a:latin typeface="Times New Roman" panose="02020603050405020304" pitchFamily="18" charset="0"/>
                <a:cs typeface="Times New Roman" panose="02020603050405020304" pitchFamily="18" charset="0"/>
              </a:rPr>
              <a:t>Protective tariff</a:t>
            </a:r>
          </a:p>
          <a:p>
            <a:r>
              <a:rPr lang="en-US" dirty="0" smtClean="0">
                <a:latin typeface="Times New Roman" panose="02020603050405020304" pitchFamily="18" charset="0"/>
                <a:cs typeface="Times New Roman" panose="02020603050405020304" pitchFamily="18" charset="0"/>
              </a:rPr>
              <a:t>BUS (recharter every 20 years)</a:t>
            </a:r>
          </a:p>
          <a:p>
            <a:r>
              <a:rPr lang="en-US" dirty="0" smtClean="0">
                <a:latin typeface="Times New Roman" panose="02020603050405020304" pitchFamily="18" charset="0"/>
                <a:cs typeface="Times New Roman" panose="02020603050405020304" pitchFamily="18" charset="0"/>
              </a:rPr>
              <a:t>Federal subsidies for business/industry</a:t>
            </a:r>
          </a:p>
          <a:p>
            <a:endParaRPr lang="en-US" dirty="0">
              <a:latin typeface="Times New Roman" panose="02020603050405020304" pitchFamily="18" charset="0"/>
              <a:cs typeface="Times New Roman" panose="02020603050405020304" pitchFamily="18" charset="0"/>
            </a:endParaRPr>
          </a:p>
          <a:p>
            <a:pPr marL="0" indent="0" algn="ctr">
              <a:buNone/>
            </a:pPr>
            <a:r>
              <a:rPr lang="en-US" dirty="0" smtClean="0">
                <a:latin typeface="Times New Roman" panose="02020603050405020304" pitchFamily="18" charset="0"/>
                <a:cs typeface="Times New Roman" panose="02020603050405020304" pitchFamily="18" charset="0"/>
              </a:rPr>
              <a:t>Sectional Nature</a:t>
            </a:r>
          </a:p>
          <a:p>
            <a:r>
              <a:rPr lang="en-US" dirty="0" smtClean="0">
                <a:latin typeface="Times New Roman" panose="02020603050405020304" pitchFamily="18" charset="0"/>
                <a:cs typeface="Times New Roman" panose="02020603050405020304" pitchFamily="18" charset="0"/>
              </a:rPr>
              <a:t>North/Midwest will embrace</a:t>
            </a:r>
          </a:p>
          <a:p>
            <a:r>
              <a:rPr lang="en-US" dirty="0" smtClean="0">
                <a:latin typeface="Times New Roman" panose="02020603050405020304" pitchFamily="18" charset="0"/>
                <a:cs typeface="Times New Roman" panose="02020603050405020304" pitchFamily="18" charset="0"/>
              </a:rPr>
              <a:t>South will oppose</a:t>
            </a:r>
          </a:p>
          <a:p>
            <a:r>
              <a:rPr lang="en-US" dirty="0" smtClean="0">
                <a:latin typeface="Times New Roman" panose="02020603050405020304" pitchFamily="18" charset="0"/>
                <a:cs typeface="Times New Roman" panose="02020603050405020304" pitchFamily="18" charset="0"/>
              </a:rPr>
              <a:t>Issue is </a:t>
            </a:r>
            <a:r>
              <a:rPr lang="en-US" b="1" u="sng" dirty="0" smtClean="0">
                <a:solidFill>
                  <a:srgbClr val="00FF00"/>
                </a:solidFill>
                <a:latin typeface="Times New Roman" panose="02020603050405020304" pitchFamily="18" charset="0"/>
                <a:cs typeface="Times New Roman" panose="02020603050405020304" pitchFamily="18" charset="0"/>
              </a:rPr>
              <a:t>constitutionality</a:t>
            </a:r>
            <a:endParaRPr lang="en-US" b="1" u="sng" dirty="0">
              <a:solidFill>
                <a:srgbClr val="00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8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52400"/>
          </a:xfrm>
        </p:spPr>
        <p:txBody>
          <a:bodyPr>
            <a:normAutofit fontScale="90000"/>
          </a:bodyPr>
          <a:lstStyle/>
          <a:p>
            <a:endParaRPr lang="en-US" dirty="0"/>
          </a:p>
        </p:txBody>
      </p:sp>
      <p:sp>
        <p:nvSpPr>
          <p:cNvPr id="3" name="Content Placeholder 2"/>
          <p:cNvSpPr>
            <a:spLocks noGrp="1"/>
          </p:cNvSpPr>
          <p:nvPr>
            <p:ph idx="1"/>
          </p:nvPr>
        </p:nvSpPr>
        <p:spPr>
          <a:xfrm>
            <a:off x="0" y="5255491"/>
            <a:ext cx="9144000" cy="1602509"/>
          </a:xfrm>
        </p:spPr>
        <p:txBody>
          <a:bodyPr>
            <a:normAutofit fontScale="92500" lnSpcReduction="10000"/>
          </a:bodyPr>
          <a:lstStyle/>
          <a:p>
            <a:pPr marL="0" indent="0" algn="ctr">
              <a:buNone/>
            </a:pPr>
            <a:r>
              <a:rPr lang="en-US" dirty="0" smtClean="0">
                <a:latin typeface="Times New Roman" panose="02020603050405020304" pitchFamily="18" charset="0"/>
                <a:cs typeface="Times New Roman" panose="02020603050405020304" pitchFamily="18" charset="0"/>
              </a:rPr>
              <a:t>The Precedent: Missouri Compromise</a:t>
            </a:r>
          </a:p>
          <a:p>
            <a:pPr marL="0" indent="0" algn="ctr">
              <a:buNone/>
            </a:pPr>
            <a:r>
              <a:rPr lang="en-US" u="sng" dirty="0" smtClean="0">
                <a:solidFill>
                  <a:srgbClr val="FFC000"/>
                </a:solidFill>
                <a:latin typeface="Times New Roman" panose="02020603050405020304" pitchFamily="18" charset="0"/>
                <a:cs typeface="Times New Roman" panose="02020603050405020304" pitchFamily="18" charset="0"/>
              </a:rPr>
              <a:t>Notice the 36º30´ Line</a:t>
            </a:r>
            <a:r>
              <a:rPr lang="en-US" dirty="0" smtClean="0">
                <a:solidFill>
                  <a:srgbClr val="FFC000"/>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and ask yourself . . . </a:t>
            </a:r>
          </a:p>
          <a:p>
            <a:pPr marL="0" indent="0" algn="ctr">
              <a:buNone/>
            </a:pPr>
            <a:r>
              <a:rPr lang="en-US" b="1" u="sng" dirty="0" smtClean="0">
                <a:latin typeface="Times New Roman" panose="02020603050405020304" pitchFamily="18" charset="0"/>
                <a:cs typeface="Times New Roman" panose="02020603050405020304" pitchFamily="18" charset="0"/>
              </a:rPr>
              <a:t>WHY?</a:t>
            </a:r>
            <a:endParaRPr lang="en-US" b="1" u="sng"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198" y="20782"/>
            <a:ext cx="7143750" cy="5234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22446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Missouri Set the Precedent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4648200"/>
            <a:ext cx="8229600" cy="1477963"/>
          </a:xfrm>
        </p:spPr>
        <p:txBody>
          <a:bodyPr/>
          <a:lstStyle/>
          <a:p>
            <a:endParaRPr lang="en-US" dirty="0"/>
          </a:p>
        </p:txBody>
      </p:sp>
      <p:pic>
        <p:nvPicPr>
          <p:cNvPr id="4" name="Picture 3"/>
          <p:cNvPicPr>
            <a:picLocks noChangeAspect="1"/>
          </p:cNvPicPr>
          <p:nvPr/>
        </p:nvPicPr>
        <p:blipFill>
          <a:blip r:embed="rId2"/>
          <a:stretch>
            <a:fillRect/>
          </a:stretch>
        </p:blipFill>
        <p:spPr>
          <a:xfrm>
            <a:off x="0" y="685800"/>
            <a:ext cx="9144000" cy="6172200"/>
          </a:xfrm>
          <a:prstGeom prst="rect">
            <a:avLst/>
          </a:prstGeom>
        </p:spPr>
      </p:pic>
    </p:spTree>
    <p:extLst>
      <p:ext uri="{BB962C8B-B14F-4D97-AF65-F5344CB8AC3E}">
        <p14:creationId xmlns:p14="http://schemas.microsoft.com/office/powerpoint/2010/main" val="6772588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
          </a:xfrm>
        </p:spPr>
        <p:txBody>
          <a:bodyPr>
            <a:normAutofit fontScale="90000"/>
          </a:bodyPr>
          <a:lstStyle/>
          <a:p>
            <a:endParaRPr lang="en-US" dirty="0"/>
          </a:p>
        </p:txBody>
      </p:sp>
      <p:sp>
        <p:nvSpPr>
          <p:cNvPr id="3" name="Content Placeholder 2"/>
          <p:cNvSpPr>
            <a:spLocks noGrp="1"/>
          </p:cNvSpPr>
          <p:nvPr>
            <p:ph idx="1"/>
          </p:nvPr>
        </p:nvSpPr>
        <p:spPr>
          <a:xfrm>
            <a:off x="0" y="0"/>
            <a:ext cx="9144000" cy="6858000"/>
          </a:xfrm>
        </p:spPr>
        <p:txBody>
          <a:bodyPr/>
          <a:lstStyle/>
          <a:p>
            <a:pPr marL="0" indent="0" algn="ctr">
              <a:buNone/>
            </a:pPr>
            <a:r>
              <a:rPr lang="en-US" dirty="0" smtClean="0">
                <a:latin typeface="Times New Roman" panose="02020603050405020304" pitchFamily="18" charset="0"/>
                <a:cs typeface="Times New Roman" panose="02020603050405020304" pitchFamily="18" charset="0"/>
              </a:rPr>
              <a:t>Social Dilemma circa 1840:</a:t>
            </a:r>
          </a:p>
          <a:p>
            <a:pPr marL="0" indent="0" algn="ctr">
              <a:buNone/>
            </a:pPr>
            <a:r>
              <a:rPr lang="en-US" dirty="0" smtClean="0">
                <a:latin typeface="Times New Roman" panose="02020603050405020304" pitchFamily="18" charset="0"/>
                <a:cs typeface="Times New Roman" panose="02020603050405020304" pitchFamily="18" charset="0"/>
              </a:rPr>
              <a:t>Women and Expansion</a:t>
            </a:r>
          </a:p>
          <a:p>
            <a:r>
              <a:rPr lang="en-US" dirty="0" smtClean="0">
                <a:latin typeface="Times New Roman" panose="02020603050405020304" pitchFamily="18" charset="0"/>
                <a:cs typeface="Times New Roman" panose="02020603050405020304" pitchFamily="18" charset="0"/>
              </a:rPr>
              <a:t>How can the </a:t>
            </a:r>
            <a:r>
              <a:rPr lang="en-US" dirty="0" smtClean="0">
                <a:solidFill>
                  <a:srgbClr val="FFC000"/>
                </a:solidFill>
                <a:latin typeface="Times New Roman" panose="02020603050405020304" pitchFamily="18" charset="0"/>
                <a:cs typeface="Times New Roman" panose="02020603050405020304" pitchFamily="18" charset="0"/>
              </a:rPr>
              <a:t>Republican Mother </a:t>
            </a:r>
            <a:r>
              <a:rPr lang="en-US" dirty="0" smtClean="0">
                <a:latin typeface="Times New Roman" panose="02020603050405020304" pitchFamily="18" charset="0"/>
                <a:cs typeface="Times New Roman" panose="02020603050405020304" pitchFamily="18" charset="0"/>
              </a:rPr>
              <a:t>expand their societal roles from the family to society?</a:t>
            </a:r>
          </a:p>
          <a:p>
            <a:pPr marL="0" indent="0">
              <a:buNone/>
            </a:pP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In what areas can social involvement and Republican Motherhood intersect and remain true to the concept?</a:t>
            </a:r>
          </a:p>
          <a:p>
            <a:endParaRPr lang="en-US" dirty="0" smtClean="0">
              <a:latin typeface="Times New Roman" panose="02020603050405020304" pitchFamily="18" charset="0"/>
              <a:cs typeface="Times New Roman" panose="02020603050405020304" pitchFamily="18" charset="0"/>
            </a:endParaRPr>
          </a:p>
          <a:p>
            <a:r>
              <a:rPr lang="en-US" dirty="0" smtClean="0">
                <a:solidFill>
                  <a:srgbClr val="FFC000"/>
                </a:solidFill>
                <a:latin typeface="Times New Roman" panose="02020603050405020304" pitchFamily="18" charset="0"/>
                <a:cs typeface="Times New Roman" panose="02020603050405020304" pitchFamily="18" charset="0"/>
              </a:rPr>
              <a:t>The catalyst: morality</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98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762000"/>
            <a:ext cx="8229600" cy="304800"/>
          </a:xfrm>
        </p:spPr>
        <p:txBody>
          <a:bodyPr>
            <a:normAutofit fontScale="90000"/>
          </a:bodyPr>
          <a:lstStyle/>
          <a:p>
            <a:pPr>
              <a:defRPr/>
            </a:pPr>
            <a:endParaRPr lang="en-US" dirty="0"/>
          </a:p>
        </p:txBody>
      </p:sp>
      <p:sp>
        <p:nvSpPr>
          <p:cNvPr id="3" name="Content Placeholder 2"/>
          <p:cNvSpPr>
            <a:spLocks noGrp="1"/>
          </p:cNvSpPr>
          <p:nvPr>
            <p:ph idx="1"/>
          </p:nvPr>
        </p:nvSpPr>
        <p:spPr>
          <a:xfrm>
            <a:off x="6324600" y="914400"/>
            <a:ext cx="2819400" cy="5867400"/>
          </a:xfrm>
        </p:spPr>
        <p:txBody>
          <a:bodyPr/>
          <a:lstStyle/>
          <a:p>
            <a:pPr marL="0" indent="0" algn="ctr">
              <a:buFont typeface="Wingdings" pitchFamily="2" charset="2"/>
              <a:buNone/>
              <a:defRPr/>
            </a:pPr>
            <a:r>
              <a:rPr lang="en-US" sz="7200" dirty="0" smtClean="0">
                <a:latin typeface="Times New Roman" panose="02020603050405020304" pitchFamily="18" charset="0"/>
                <a:cs typeface="Times New Roman" panose="02020603050405020304" pitchFamily="18" charset="0"/>
              </a:rPr>
              <a:t>“Hell Hath No      Fury”</a:t>
            </a:r>
            <a:endParaRPr lang="en-US" sz="7200" dirty="0">
              <a:latin typeface="Times New Roman" panose="02020603050405020304" pitchFamily="18" charset="0"/>
              <a:cs typeface="Times New Roman" panose="02020603050405020304" pitchFamily="18" charset="0"/>
            </a:endParaRPr>
          </a:p>
        </p:txBody>
      </p:sp>
      <p:pic>
        <p:nvPicPr>
          <p:cNvPr id="532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64008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64385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54275" name="Content Placeholder 2"/>
          <p:cNvSpPr>
            <a:spLocks noGrp="1"/>
          </p:cNvSpPr>
          <p:nvPr>
            <p:ph idx="1"/>
          </p:nvPr>
        </p:nvSpPr>
        <p:spPr>
          <a:xfrm>
            <a:off x="457200" y="6019800"/>
            <a:ext cx="8229600" cy="685800"/>
          </a:xfrm>
        </p:spPr>
        <p:txBody>
          <a:bodyPr/>
          <a:lstStyle/>
          <a:p>
            <a:pPr marL="0" indent="0" algn="ctr">
              <a:buFont typeface="Wingdings" pitchFamily="2" charset="2"/>
              <a:buNone/>
            </a:pPr>
            <a:r>
              <a:rPr lang="en-US" altLang="en-US" smtClean="0">
                <a:effectLst/>
                <a:latin typeface="Times New Roman" pitchFamily="18" charset="0"/>
                <a:cs typeface="Times New Roman" pitchFamily="18" charset="0"/>
              </a:rPr>
              <a:t>Target #1: Temperance</a:t>
            </a:r>
          </a:p>
        </p:txBody>
      </p:sp>
      <p:pic>
        <p:nvPicPr>
          <p:cNvPr id="542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934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609600"/>
            <a:ext cx="8229600" cy="228600"/>
          </a:xfrm>
        </p:spPr>
        <p:txBody>
          <a:bodyPr>
            <a:normAutofit fontScale="90000"/>
          </a:bodyPr>
          <a:lstStyle/>
          <a:p>
            <a:pPr>
              <a:defRPr/>
            </a:pPr>
            <a:endParaRPr lang="en-US" dirty="0"/>
          </a:p>
        </p:txBody>
      </p:sp>
      <p:sp>
        <p:nvSpPr>
          <p:cNvPr id="3" name="Content Placeholder 2"/>
          <p:cNvSpPr>
            <a:spLocks noGrp="1"/>
          </p:cNvSpPr>
          <p:nvPr>
            <p:ph idx="1"/>
          </p:nvPr>
        </p:nvSpPr>
        <p:spPr>
          <a:xfrm>
            <a:off x="457200" y="4953000"/>
            <a:ext cx="8229600" cy="1143000"/>
          </a:xfrm>
        </p:spPr>
        <p:txBody>
          <a:bodyPr/>
          <a:lstStyle/>
          <a:p>
            <a:pPr>
              <a:defRPr/>
            </a:pPr>
            <a:endParaRPr lang="en-US" dirty="0"/>
          </a:p>
        </p:txBody>
      </p:sp>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220200" cy="675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6596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pPr>
              <a:defRPr/>
            </a:pPr>
            <a:r>
              <a:rPr lang="en-US" sz="3600" dirty="0" smtClean="0">
                <a:latin typeface="Times New Roman" panose="02020603050405020304" pitchFamily="18" charset="0"/>
                <a:cs typeface="Times New Roman" panose="02020603050405020304" pitchFamily="18" charset="0"/>
              </a:rPr>
              <a:t>Target #2: The Insane and Mentally Deficient</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181600"/>
            <a:ext cx="8229600" cy="914400"/>
          </a:xfrm>
        </p:spPr>
        <p:txBody>
          <a:bodyPr/>
          <a:lstStyle/>
          <a:p>
            <a:pPr>
              <a:defRPr/>
            </a:pPr>
            <a:endParaRPr lang="en-US" dirty="0"/>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51935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6038"/>
          </a:xfrm>
        </p:spPr>
        <p:txBody>
          <a:bodyPr>
            <a:normAutofit fontScale="90000"/>
          </a:bodyPr>
          <a:lstStyle/>
          <a:p>
            <a:pPr>
              <a:defRPr/>
            </a:pP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5638800"/>
            <a:ext cx="8023225" cy="1219200"/>
          </a:xfrm>
        </p:spPr>
        <p:txBody>
          <a:bodyPr/>
          <a:lstStyle/>
          <a:p>
            <a:pPr marL="0" indent="0" algn="ctr">
              <a:buFont typeface="Wingdings" pitchFamily="2" charset="2"/>
              <a:buNone/>
              <a:defRPr/>
            </a:pPr>
            <a:r>
              <a:rPr lang="en-US" sz="2800" dirty="0" smtClean="0">
                <a:latin typeface="Times New Roman" panose="02020603050405020304" pitchFamily="18" charset="0"/>
                <a:cs typeface="Times New Roman" panose="02020603050405020304" pitchFamily="18" charset="0"/>
              </a:rPr>
              <a:t>Due to the lack of psychiatric sophistication constraint and isolation were preferred methods of treatment</a:t>
            </a:r>
            <a:endParaRPr lang="en-US" sz="2800" dirty="0">
              <a:latin typeface="Times New Roman" panose="02020603050405020304" pitchFamily="18" charset="0"/>
              <a:cs typeface="Times New Roman" panose="02020603050405020304" pitchFamily="18" charset="0"/>
            </a:endParaRPr>
          </a:p>
        </p:txBody>
      </p:sp>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4495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4800"/>
            <a:ext cx="41148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2926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4953000"/>
            <a:ext cx="8229600" cy="1828800"/>
          </a:xfrm>
        </p:spPr>
        <p:txBody>
          <a:bodyPr/>
          <a:lstStyle/>
          <a:p>
            <a:pPr marL="0" indent="0">
              <a:buFont typeface="Wingdings" pitchFamily="2" charset="2"/>
              <a:buNone/>
              <a:defRPr/>
            </a:pPr>
            <a:r>
              <a:rPr lang="en-US" dirty="0" smtClean="0">
                <a:latin typeface="Times New Roman" panose="02020603050405020304" pitchFamily="18" charset="0"/>
                <a:cs typeface="Times New Roman" panose="02020603050405020304" pitchFamily="18" charset="0"/>
              </a:rPr>
              <a:t>Popular methods of dealing with insanity:</a:t>
            </a:r>
          </a:p>
          <a:p>
            <a:pPr marL="514350" indent="-514350">
              <a:buFont typeface="Wingdings" pitchFamily="2" charset="2"/>
              <a:buAutoNum type="arabicParenR"/>
              <a:defRPr/>
            </a:pPr>
            <a:r>
              <a:rPr lang="en-US" dirty="0" smtClean="0">
                <a:latin typeface="Times New Roman" panose="02020603050405020304" pitchFamily="18" charset="0"/>
                <a:cs typeface="Times New Roman" panose="02020603050405020304" pitchFamily="18" charset="0"/>
              </a:rPr>
              <a:t>“Beating some sense” into the patient</a:t>
            </a:r>
          </a:p>
          <a:p>
            <a:pPr marL="514350" indent="-514350">
              <a:buFont typeface="Wingdings" pitchFamily="2" charset="2"/>
              <a:buAutoNum type="arabicParenR"/>
              <a:defRPr/>
            </a:pPr>
            <a:r>
              <a:rPr lang="en-US" dirty="0" smtClean="0">
                <a:latin typeface="Times New Roman" panose="02020603050405020304" pitchFamily="18" charset="0"/>
                <a:cs typeface="Times New Roman" panose="02020603050405020304" pitchFamily="18" charset="0"/>
              </a:rPr>
              <a:t>Phrenology</a:t>
            </a:r>
            <a:endParaRPr lang="en-US" dirty="0">
              <a:latin typeface="Times New Roman" panose="02020603050405020304" pitchFamily="18" charset="0"/>
              <a:cs typeface="Times New Roman" panose="02020603050405020304" pitchFamily="18" charset="0"/>
            </a:endParaRPr>
          </a:p>
        </p:txBody>
      </p:sp>
      <p:pic>
        <p:nvPicPr>
          <p:cNvPr id="583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58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4343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172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4953000"/>
            <a:ext cx="8229600" cy="1828800"/>
          </a:xfrm>
        </p:spPr>
        <p:txBody>
          <a:bodyPr>
            <a:normAutofit lnSpcReduction="10000"/>
          </a:bodyPr>
          <a:lstStyle/>
          <a:p>
            <a:pPr marL="0" indent="0">
              <a:buFont typeface="Wingdings" pitchFamily="2" charset="2"/>
              <a:buNone/>
              <a:defRPr/>
            </a:pPr>
            <a:r>
              <a:rPr lang="en-US" sz="2800" dirty="0" smtClean="0">
                <a:latin typeface="Times New Roman" panose="02020603050405020304" pitchFamily="18" charset="0"/>
                <a:cs typeface="Times New Roman" panose="02020603050405020304" pitchFamily="18" charset="0"/>
              </a:rPr>
              <a:t>“I come as the advocate of helpless, forgotten insane men and women, of beings sunk to a condition from which the unconcerned world would retch in horror.” </a:t>
            </a:r>
          </a:p>
          <a:p>
            <a:pPr marL="0" indent="0" algn="r">
              <a:buFont typeface="Wingdings" pitchFamily="2" charset="2"/>
              <a:buNone/>
              <a:defRPr/>
            </a:pPr>
            <a:r>
              <a:rPr lang="en-US" sz="2800" dirty="0" smtClean="0">
                <a:latin typeface="Times New Roman" panose="02020603050405020304" pitchFamily="18" charset="0"/>
                <a:cs typeface="Times New Roman" panose="02020603050405020304" pitchFamily="18" charset="0"/>
              </a:rPr>
              <a:t>Dorothea Dix</a:t>
            </a:r>
            <a:endParaRPr lang="en-US" sz="2800" dirty="0">
              <a:latin typeface="Times New Roman" panose="02020603050405020304" pitchFamily="18" charset="0"/>
              <a:cs typeface="Times New Roman" panose="02020603050405020304" pitchFamily="18" charset="0"/>
            </a:endParaRPr>
          </a:p>
        </p:txBody>
      </p:sp>
      <p:pic>
        <p:nvPicPr>
          <p:cNvPr id="593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860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normAutofit/>
          </a:bodyPr>
          <a:lstStyle/>
          <a:p>
            <a:r>
              <a:rPr lang="en-US" sz="3600" dirty="0" smtClean="0">
                <a:latin typeface="Times New Roman" panose="02020603050405020304" pitchFamily="18" charset="0"/>
                <a:cs typeface="Times New Roman" panose="02020603050405020304" pitchFamily="18" charset="0"/>
              </a:rPr>
              <a:t>The America 2.0  of the Era of Good Feelings</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838200"/>
            <a:ext cx="9067800" cy="5943600"/>
          </a:xfrm>
        </p:spPr>
        <p:txBody>
          <a:bodyPr>
            <a:normAutofit fontScale="92500" lnSpcReduction="10000"/>
          </a:bodyPr>
          <a:lstStyle/>
          <a:p>
            <a:pPr marL="571500" indent="-571500">
              <a:buAutoNum type="romanUcPeriod"/>
            </a:pPr>
            <a:r>
              <a:rPr lang="en-US" sz="2600" dirty="0" smtClean="0">
                <a:latin typeface="Times New Roman" panose="02020603050405020304" pitchFamily="18" charset="0"/>
                <a:cs typeface="Times New Roman" panose="02020603050405020304" pitchFamily="18" charset="0"/>
              </a:rPr>
              <a:t>The Politics of Necessity: Hamilton’s Financial Plan becomes Henry Clay’s American System (Plan)</a:t>
            </a:r>
          </a:p>
          <a:p>
            <a:pPr marL="971550" lvl="1" indent="-571500">
              <a:buAutoNum type="romanUcPeriod"/>
            </a:pP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James Monroe and the BUS recharter (1816)</a:t>
            </a:r>
          </a:p>
          <a:p>
            <a:pPr marL="971550" lvl="1" indent="-571500">
              <a:buAutoNum type="romanUcPeriod"/>
            </a:pPr>
            <a:r>
              <a:rPr lang="en-US" sz="2600" dirty="0">
                <a:latin typeface="Times New Roman" panose="02020603050405020304" pitchFamily="18" charset="0"/>
                <a:cs typeface="Times New Roman" panose="02020603050405020304" pitchFamily="18" charset="0"/>
              </a:rPr>
              <a:t>1</a:t>
            </a:r>
            <a:r>
              <a:rPr lang="en-US" sz="2600" baseline="30000" dirty="0">
                <a:latin typeface="Times New Roman" panose="02020603050405020304" pitchFamily="18" charset="0"/>
                <a:cs typeface="Times New Roman" panose="02020603050405020304" pitchFamily="18" charset="0"/>
              </a:rPr>
              <a:t>st</a:t>
            </a:r>
            <a:r>
              <a:rPr lang="en-US" sz="2600" dirty="0">
                <a:latin typeface="Times New Roman" panose="02020603050405020304" pitchFamily="18" charset="0"/>
                <a:cs typeface="Times New Roman" panose="02020603050405020304" pitchFamily="18" charset="0"/>
              </a:rPr>
              <a:t> Protective Tariff (1816)</a:t>
            </a:r>
          </a:p>
          <a:p>
            <a:pPr marL="971550" lvl="1" indent="-571500">
              <a:buAutoNum type="romanUcPeriod"/>
            </a:pPr>
            <a:r>
              <a:rPr lang="en-US" sz="2600" dirty="0">
                <a:latin typeface="Times New Roman" panose="02020603050405020304" pitchFamily="18" charset="0"/>
                <a:cs typeface="Times New Roman" panose="02020603050405020304" pitchFamily="18" charset="0"/>
              </a:rPr>
              <a:t>Internal Improvements: National Road Begun (1811</a:t>
            </a:r>
            <a:r>
              <a:rPr lang="en-US" sz="2600" dirty="0" smtClean="0">
                <a:latin typeface="Times New Roman" panose="02020603050405020304" pitchFamily="18" charset="0"/>
                <a:cs typeface="Times New Roman" panose="02020603050405020304" pitchFamily="18" charset="0"/>
              </a:rPr>
              <a:t>)</a:t>
            </a:r>
          </a:p>
          <a:p>
            <a:pPr marL="571500" indent="-571500">
              <a:buAutoNum type="romanUcPeriod"/>
            </a:pPr>
            <a:r>
              <a:rPr lang="en-US" sz="2600" dirty="0" smtClean="0">
                <a:latin typeface="Times New Roman" panose="02020603050405020304" pitchFamily="18" charset="0"/>
                <a:cs typeface="Times New Roman" panose="02020603050405020304" pitchFamily="18" charset="0"/>
              </a:rPr>
              <a:t>Out of the Blue . . . PANIC!!!!</a:t>
            </a:r>
          </a:p>
          <a:p>
            <a:pPr marL="971550" lvl="1" indent="-571500">
              <a:buAutoNum type="romanUcPeriod"/>
            </a:pPr>
            <a:r>
              <a:rPr lang="en-US" sz="2600" dirty="0" smtClean="0">
                <a:latin typeface="Times New Roman" panose="02020603050405020304" pitchFamily="18" charset="0"/>
                <a:cs typeface="Times New Roman" panose="02020603050405020304" pitchFamily="18" charset="0"/>
              </a:rPr>
              <a:t>Panic of 1819</a:t>
            </a:r>
          </a:p>
          <a:p>
            <a:pPr marL="1371600" lvl="2" indent="-571500">
              <a:buAutoNum type="romanUcPeriod"/>
            </a:pPr>
            <a:r>
              <a:rPr lang="en-US" sz="2600" dirty="0" smtClean="0">
                <a:latin typeface="Times New Roman" panose="02020603050405020304" pitchFamily="18" charset="0"/>
                <a:cs typeface="Times New Roman" panose="02020603050405020304" pitchFamily="18" charset="0"/>
              </a:rPr>
              <a:t>Unsteady post-war economy</a:t>
            </a:r>
          </a:p>
          <a:p>
            <a:pPr marL="1371600" lvl="2" indent="-571500">
              <a:buAutoNum type="romanUcPeriod"/>
            </a:pPr>
            <a:r>
              <a:rPr lang="en-US" sz="2600" dirty="0" smtClean="0">
                <a:latin typeface="Times New Roman" panose="02020603050405020304" pitchFamily="18" charset="0"/>
                <a:cs typeface="Times New Roman" panose="02020603050405020304" pitchFamily="18" charset="0"/>
              </a:rPr>
              <a:t>Land Speculation, paper money.</a:t>
            </a:r>
          </a:p>
          <a:p>
            <a:pPr marL="1371600" lvl="2" indent="-571500">
              <a:buFont typeface="Arial" panose="020B0604020202020204" pitchFamily="34" charset="0"/>
              <a:buAutoNum type="romanUcPeriod"/>
            </a:pPr>
            <a:r>
              <a:rPr lang="en-US" sz="2600" dirty="0">
                <a:latin typeface="Times New Roman" panose="02020603050405020304" pitchFamily="18" charset="0"/>
                <a:cs typeface="Times New Roman" panose="02020603050405020304" pitchFamily="18" charset="0"/>
              </a:rPr>
              <a:t>Global economic downturn, increase in foreign </a:t>
            </a:r>
            <a:r>
              <a:rPr lang="en-US" sz="2600" dirty="0" err="1">
                <a:latin typeface="Times New Roman" panose="02020603050405020304" pitchFamily="18" charset="0"/>
                <a:cs typeface="Times New Roman" panose="02020603050405020304" pitchFamily="18" charset="0"/>
              </a:rPr>
              <a:t>agricultture</a:t>
            </a:r>
            <a:endParaRPr lang="en-US" sz="2600" dirty="0">
              <a:latin typeface="Times New Roman" panose="02020603050405020304" pitchFamily="18" charset="0"/>
              <a:cs typeface="Times New Roman" panose="02020603050405020304" pitchFamily="18" charset="0"/>
            </a:endParaRPr>
          </a:p>
          <a:p>
            <a:pPr marL="1371600" lvl="2" indent="-571500">
              <a:buAutoNum type="romanUcPeriod"/>
            </a:pPr>
            <a:r>
              <a:rPr lang="en-US" sz="2600" dirty="0" smtClean="0">
                <a:latin typeface="Times New Roman" panose="02020603050405020304" pitchFamily="18" charset="0"/>
                <a:cs typeface="Times New Roman" panose="02020603050405020304" pitchFamily="18" charset="0"/>
              </a:rPr>
              <a:t>Failure of the Wildcats</a:t>
            </a:r>
          </a:p>
          <a:p>
            <a:pPr marL="1371600" lvl="2" indent="-571500">
              <a:buAutoNum type="romanUcPeriod"/>
            </a:pPr>
            <a:r>
              <a:rPr lang="en-US" sz="2600" dirty="0" smtClean="0">
                <a:latin typeface="Times New Roman" panose="02020603050405020304" pitchFamily="18" charset="0"/>
                <a:cs typeface="Times New Roman" panose="02020603050405020304" pitchFamily="18" charset="0"/>
              </a:rPr>
              <a:t>Failure of BUS to support wildcats</a:t>
            </a:r>
          </a:p>
          <a:p>
            <a:pPr marL="1371600" lvl="2" indent="-571500">
              <a:buAutoNum type="romanUcPeriod"/>
            </a:pPr>
            <a:r>
              <a:rPr lang="en-US" sz="2600" dirty="0" smtClean="0">
                <a:latin typeface="Times New Roman" panose="02020603050405020304" pitchFamily="18" charset="0"/>
                <a:cs typeface="Times New Roman" panose="02020603050405020304" pitchFamily="18" charset="0"/>
              </a:rPr>
              <a:t>RESULT: BUS becomes deeper socio-economic sectional issue</a:t>
            </a:r>
          </a:p>
          <a:p>
            <a:pPr marL="1371600" lvl="2" indent="-571500">
              <a:buAutoNum type="romanUcPeriod"/>
            </a:pPr>
            <a:endParaRPr lang="en-US" dirty="0" smtClean="0"/>
          </a:p>
        </p:txBody>
      </p:sp>
    </p:spTree>
    <p:extLst>
      <p:ext uri="{BB962C8B-B14F-4D97-AF65-F5344CB8AC3E}">
        <p14:creationId xmlns:p14="http://schemas.microsoft.com/office/powerpoint/2010/main" val="157346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pPr>
              <a:defRPr/>
            </a:pPr>
            <a:r>
              <a:rPr lang="en-US" dirty="0" smtClean="0">
                <a:latin typeface="Times New Roman" panose="02020603050405020304" pitchFamily="18" charset="0"/>
                <a:cs typeface="Times New Roman" panose="02020603050405020304" pitchFamily="18" charset="0"/>
              </a:rPr>
              <a:t>Target #3: Abolition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105400"/>
            <a:ext cx="8229600" cy="990600"/>
          </a:xfrm>
        </p:spPr>
        <p:txBody>
          <a:bodyPr/>
          <a:lstStyle/>
          <a:p>
            <a:pPr>
              <a:defRPr/>
            </a:pPr>
            <a:endParaRPr lang="en-US" dirty="0"/>
          </a:p>
        </p:txBody>
      </p:sp>
      <p:pic>
        <p:nvPicPr>
          <p:cNvPr id="60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3276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3696855" y="3429000"/>
            <a:ext cx="5447145" cy="3188756"/>
          </a:xfrm>
        </p:spPr>
        <p:txBody>
          <a:bodyPr>
            <a:normAutofit/>
          </a:bodyPr>
          <a:lstStyle/>
          <a:p>
            <a:pPr marL="0" indent="0">
              <a:buFont typeface="Wingdings" pitchFamily="2" charset="2"/>
              <a:buNone/>
              <a:defRPr/>
            </a:pPr>
            <a:r>
              <a:rPr lang="en-US" sz="2400" dirty="0" smtClean="0">
                <a:latin typeface="Times New Roman" panose="02020603050405020304" pitchFamily="18" charset="0"/>
                <a:cs typeface="Times New Roman" panose="02020603050405020304" pitchFamily="18" charset="0"/>
              </a:rPr>
              <a:t>         The Grimke's: Sarah and Angelique</a:t>
            </a:r>
          </a:p>
          <a:p>
            <a:pPr marL="0" indent="0">
              <a:buFont typeface="Wingdings" pitchFamily="2" charset="2"/>
              <a:buNone/>
              <a:defRPr/>
            </a:pPr>
            <a:endParaRPr lang="en-US" dirty="0">
              <a:latin typeface="Times New Roman" panose="02020603050405020304" pitchFamily="18" charset="0"/>
              <a:cs typeface="Times New Roman" panose="02020603050405020304" pitchFamily="18" charset="0"/>
            </a:endParaRPr>
          </a:p>
          <a:p>
            <a:pPr marL="0" indent="0">
              <a:buFont typeface="Wingdings" pitchFamily="2" charset="2"/>
              <a:buNone/>
              <a:defRPr/>
            </a:pPr>
            <a:r>
              <a:rPr lang="en-US" dirty="0" smtClean="0">
                <a:latin typeface="Times New Roman" panose="02020603050405020304" pitchFamily="18" charset="0"/>
                <a:cs typeface="Times New Roman" panose="02020603050405020304" pitchFamily="18" charset="0"/>
              </a:rPr>
              <a:t>                      </a:t>
            </a:r>
          </a:p>
          <a:p>
            <a:pPr marL="0" indent="0">
              <a:buFont typeface="Wingdings" pitchFamily="2" charset="2"/>
              <a:buNone/>
              <a:defRPr/>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Harriet Tubman</a:t>
            </a:r>
            <a:endParaRPr lang="en-US" sz="2800" dirty="0">
              <a:latin typeface="Times New Roman" panose="02020603050405020304" pitchFamily="18" charset="0"/>
              <a:cs typeface="Times New Roman" panose="02020603050405020304" pitchFamily="18" charset="0"/>
            </a:endParaRPr>
          </a:p>
        </p:txBody>
      </p:sp>
      <p:pic>
        <p:nvPicPr>
          <p:cNvPr id="6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814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8" y="4118963"/>
            <a:ext cx="3566652" cy="274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0"/>
            <a:ext cx="5247968"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3971533"/>
            <a:ext cx="2286000" cy="280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54935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3531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248150" y="5791200"/>
            <a:ext cx="647700" cy="304800"/>
          </a:xfrm>
          <a:noFill/>
        </p:spPr>
      </p:pic>
      <p:pic>
        <p:nvPicPr>
          <p:cNvPr id="62469" name="Picture 6" descr="http://izquotes.com/quotes-pictures/quote-upon-meeting-harriet-beecher-stowe-nov-1862-so-you-re-the-little-woman-who-wrote-the-book-that-abraham-lincoln-3077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1"/>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0"/>
            <a:ext cx="3048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7"/>
          <a:stretch>
            <a:fillRect/>
          </a:stretch>
        </p:blipFill>
        <p:spPr>
          <a:xfrm>
            <a:off x="3135313" y="11113"/>
            <a:ext cx="2884487" cy="4103687"/>
          </a:xfrm>
          <a:prstGeom prst="rect">
            <a:avLst/>
          </a:prstGeom>
        </p:spPr>
      </p:pic>
    </p:spTree>
    <p:extLst>
      <p:ext uri="{BB962C8B-B14F-4D97-AF65-F5344CB8AC3E}">
        <p14:creationId xmlns:p14="http://schemas.microsoft.com/office/powerpoint/2010/main" val="17405435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pPr>
              <a:defRPr/>
            </a:pPr>
            <a:r>
              <a:rPr lang="en-US" sz="2800" dirty="0" smtClean="0">
                <a:latin typeface="Times New Roman" panose="02020603050405020304" pitchFamily="18" charset="0"/>
                <a:cs typeface="Times New Roman" panose="02020603050405020304" pitchFamily="18" charset="0"/>
              </a:rPr>
              <a:t>The Birth of </a:t>
            </a:r>
            <a:r>
              <a:rPr lang="en-US" sz="2800" dirty="0" smtClean="0">
                <a:latin typeface="Times New Roman" panose="02020603050405020304" pitchFamily="18" charset="0"/>
                <a:cs typeface="Times New Roman" panose="02020603050405020304" pitchFamily="18" charset="0"/>
              </a:rPr>
              <a:t>Women’s Suffrage: </a:t>
            </a:r>
            <a:r>
              <a:rPr lang="en-US" sz="2800" dirty="0" smtClean="0">
                <a:latin typeface="Times New Roman" panose="02020603050405020304" pitchFamily="18" charset="0"/>
                <a:cs typeface="Times New Roman" panose="02020603050405020304" pitchFamily="18" charset="0"/>
              </a:rPr>
              <a:t>Seneca </a:t>
            </a:r>
            <a:r>
              <a:rPr lang="en-US" sz="2800" dirty="0" smtClean="0">
                <a:latin typeface="Times New Roman" panose="02020603050405020304" pitchFamily="18" charset="0"/>
                <a:cs typeface="Times New Roman" panose="02020603050405020304" pitchFamily="18" charset="0"/>
              </a:rPr>
              <a:t>Falls Convention 1848</a:t>
            </a:r>
            <a:endParaRPr lang="en-U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4953000"/>
            <a:ext cx="8229600" cy="1143000"/>
          </a:xfrm>
        </p:spPr>
        <p:txBody>
          <a:bodyPr/>
          <a:lstStyle/>
          <a:p>
            <a:pPr>
              <a:defRPr/>
            </a:pPr>
            <a:endParaRPr lang="en-US" dirty="0"/>
          </a:p>
        </p:txBody>
      </p:sp>
      <p:pic>
        <p:nvPicPr>
          <p:cNvPr id="634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747252"/>
            <a:ext cx="4581832" cy="6110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44958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783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304800"/>
            <a:ext cx="8229600" cy="152400"/>
          </a:xfrm>
        </p:spPr>
        <p:txBody>
          <a:bodyPr>
            <a:normAutofit fontScale="90000"/>
          </a:bodyPr>
          <a:lstStyle/>
          <a:p>
            <a:pPr>
              <a:defRPr/>
            </a:pPr>
            <a:endParaRPr lang="en-US" dirty="0"/>
          </a:p>
        </p:txBody>
      </p:sp>
      <p:sp>
        <p:nvSpPr>
          <p:cNvPr id="3" name="Content Placeholder 2"/>
          <p:cNvSpPr>
            <a:spLocks noGrp="1"/>
          </p:cNvSpPr>
          <p:nvPr>
            <p:ph idx="1"/>
          </p:nvPr>
        </p:nvSpPr>
        <p:spPr>
          <a:xfrm>
            <a:off x="457200" y="5638800"/>
            <a:ext cx="8382000" cy="1219200"/>
          </a:xfrm>
        </p:spPr>
        <p:txBody>
          <a:bodyPr/>
          <a:lstStyle/>
          <a:p>
            <a:pPr marL="0" indent="0">
              <a:buFont typeface="Wingdings" pitchFamily="2" charset="2"/>
              <a:buNone/>
              <a:defRPr/>
            </a:pPr>
            <a:r>
              <a:rPr lang="en-US" dirty="0" smtClean="0"/>
              <a:t>    </a:t>
            </a:r>
            <a:r>
              <a:rPr lang="en-US" dirty="0" smtClean="0">
                <a:latin typeface="Times New Roman" panose="02020603050405020304" pitchFamily="18" charset="0"/>
                <a:cs typeface="Times New Roman" panose="02020603050405020304" pitchFamily="18" charset="0"/>
              </a:rPr>
              <a:t>Elizabeth Cady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Lucretia Mott</a:t>
            </a:r>
          </a:p>
          <a:p>
            <a:pPr marL="0" indent="0">
              <a:buFont typeface="Wingdings" pitchFamily="2" charset="2"/>
              <a:buNone/>
              <a:defRPr/>
            </a:pPr>
            <a:r>
              <a:rPr lang="en-US" dirty="0" smtClean="0">
                <a:latin typeface="Times New Roman" panose="02020603050405020304" pitchFamily="18" charset="0"/>
                <a:cs typeface="Times New Roman" panose="02020603050405020304" pitchFamily="18" charset="0"/>
              </a:rPr>
              <a:t>         Stanton               </a:t>
            </a:r>
            <a:endParaRPr lang="en-US" dirty="0">
              <a:latin typeface="Times New Roman" panose="02020603050405020304" pitchFamily="18" charset="0"/>
              <a:cs typeface="Times New Roman" panose="02020603050405020304" pitchFamily="18" charset="0"/>
            </a:endParaRPr>
          </a:p>
        </p:txBody>
      </p:sp>
      <p:pic>
        <p:nvPicPr>
          <p:cNvPr id="645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 y="0"/>
            <a:ext cx="425491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0"/>
            <a:ext cx="47244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4675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8927"/>
          </a:xfrm>
        </p:spPr>
        <p:txBody>
          <a:bodyPr/>
          <a:lstStyle/>
          <a:p>
            <a:r>
              <a:rPr lang="en-US" dirty="0" smtClean="0">
                <a:latin typeface="Times New Roman" panose="02020603050405020304" pitchFamily="18" charset="0"/>
                <a:cs typeface="Times New Roman" panose="02020603050405020304" pitchFamily="18" charset="0"/>
              </a:rPr>
              <a:t>Colonization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5410200"/>
            <a:ext cx="9144000" cy="1447800"/>
          </a:xfrm>
        </p:spPr>
        <p:txBody>
          <a:bodyPr>
            <a:normAutofit/>
          </a:bodyPr>
          <a:lstStyle/>
          <a:p>
            <a:pPr marL="0" indent="0">
              <a:buNone/>
            </a:pPr>
            <a:r>
              <a:rPr lang="en-US" sz="2800" dirty="0" smtClean="0">
                <a:latin typeface="Times New Roman" panose="02020603050405020304" pitchFamily="18" charset="0"/>
                <a:cs typeface="Times New Roman" panose="02020603050405020304" pitchFamily="18" charset="0"/>
              </a:rPr>
              <a:t>American Colonization Society formed 1816; supporters include Jefferson, Madison, Monroe, </a:t>
            </a:r>
            <a:r>
              <a:rPr lang="en-US" sz="2800" dirty="0" smtClean="0">
                <a:latin typeface="Times New Roman" panose="02020603050405020304" pitchFamily="18" charset="0"/>
                <a:cs typeface="Times New Roman" panose="02020603050405020304" pitchFamily="18" charset="0"/>
              </a:rPr>
              <a:t>Francis Scott Key </a:t>
            </a:r>
            <a:r>
              <a:rPr lang="en-US" sz="2800" dirty="0" smtClean="0">
                <a:latin typeface="Times New Roman" panose="02020603050405020304" pitchFamily="18" charset="0"/>
                <a:cs typeface="Times New Roman" panose="02020603050405020304" pitchFamily="18" charset="0"/>
              </a:rPr>
              <a:t>. . . </a:t>
            </a:r>
            <a:r>
              <a:rPr lang="en-US" sz="2800" dirty="0">
                <a:latin typeface="Times New Roman" panose="02020603050405020304" pitchFamily="18" charset="0"/>
                <a:cs typeface="Times New Roman" panose="02020603050405020304" pitchFamily="18" charset="0"/>
              </a:rPr>
              <a:t>a</a:t>
            </a:r>
            <a:r>
              <a:rPr lang="en-US" sz="2800" dirty="0" smtClean="0">
                <a:latin typeface="Times New Roman" panose="02020603050405020304" pitchFamily="18" charset="0"/>
                <a:cs typeface="Times New Roman" panose="02020603050405020304" pitchFamily="18" charset="0"/>
              </a:rPr>
              <a:t>nd </a:t>
            </a:r>
            <a:r>
              <a:rPr lang="en-US" sz="2800" dirty="0" smtClean="0">
                <a:latin typeface="Times New Roman" panose="02020603050405020304" pitchFamily="18" charset="0"/>
                <a:cs typeface="Times New Roman" panose="02020603050405020304" pitchFamily="18" charset="0"/>
              </a:rPr>
              <a:t>Henry Clay</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692727"/>
            <a:ext cx="6629400" cy="471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6893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152400"/>
            <a:ext cx="8229600" cy="76200"/>
          </a:xfrm>
        </p:spPr>
        <p:txBody>
          <a:bodyPr>
            <a:normAutofit fontScale="90000"/>
          </a:bodyPr>
          <a:lstStyle/>
          <a:p>
            <a:endParaRPr lang="en-US" dirty="0"/>
          </a:p>
        </p:txBody>
      </p:sp>
      <p:sp>
        <p:nvSpPr>
          <p:cNvPr id="3" name="Content Placeholder 2"/>
          <p:cNvSpPr>
            <a:spLocks noGrp="1"/>
          </p:cNvSpPr>
          <p:nvPr>
            <p:ph idx="1"/>
          </p:nvPr>
        </p:nvSpPr>
        <p:spPr>
          <a:xfrm>
            <a:off x="-76200" y="0"/>
            <a:ext cx="9220200" cy="6858000"/>
          </a:xfrm>
        </p:spPr>
        <p:txBody>
          <a:bodyPr>
            <a:normAutofit/>
          </a:bodyPr>
          <a:lstStyle/>
          <a:p>
            <a:r>
              <a:rPr lang="en-US" dirty="0" smtClean="0">
                <a:latin typeface="Times New Roman" panose="02020603050405020304" pitchFamily="18" charset="0"/>
                <a:cs typeface="Times New Roman" panose="02020603050405020304" pitchFamily="18" charset="0"/>
              </a:rPr>
              <a:t>Fear of </a:t>
            </a:r>
            <a:r>
              <a:rPr lang="en-US" dirty="0" smtClean="0">
                <a:solidFill>
                  <a:srgbClr val="FFC000"/>
                </a:solidFill>
                <a:latin typeface="Times New Roman" panose="02020603050405020304" pitchFamily="18" charset="0"/>
                <a:cs typeface="Times New Roman" panose="02020603050405020304" pitchFamily="18" charset="0"/>
              </a:rPr>
              <a:t>inability to reconcile racial issues in the face of potential emancipation:</a:t>
            </a:r>
          </a:p>
          <a:p>
            <a:pPr lvl="1"/>
            <a:r>
              <a:rPr lang="en-US" dirty="0" smtClean="0">
                <a:solidFill>
                  <a:srgbClr val="FFC000"/>
                </a:solidFill>
                <a:latin typeface="Times New Roman" panose="02020603050405020304" pitchFamily="18" charset="0"/>
                <a:cs typeface="Times New Roman" panose="02020603050405020304" pitchFamily="18" charset="0"/>
              </a:rPr>
              <a:t>Future </a:t>
            </a:r>
            <a:r>
              <a:rPr lang="en-US" dirty="0">
                <a:solidFill>
                  <a:srgbClr val="FFC000"/>
                </a:solidFill>
                <a:latin typeface="Times New Roman" panose="02020603050405020304" pitchFamily="18" charset="0"/>
                <a:cs typeface="Times New Roman" panose="02020603050405020304" pitchFamily="18" charset="0"/>
              </a:rPr>
              <a:t>prospects </a:t>
            </a:r>
            <a:r>
              <a:rPr lang="en-US" dirty="0">
                <a:latin typeface="Times New Roman" panose="02020603050405020304" pitchFamily="18" charset="0"/>
                <a:cs typeface="Times New Roman" panose="02020603050405020304" pitchFamily="18" charset="0"/>
              </a:rPr>
              <a:t>for freed slaves</a:t>
            </a:r>
          </a:p>
          <a:p>
            <a:pPr lvl="1"/>
            <a:r>
              <a:rPr lang="en-US" dirty="0">
                <a:latin typeface="Times New Roman" panose="02020603050405020304" pitchFamily="18" charset="0"/>
                <a:cs typeface="Times New Roman" panose="02020603050405020304" pitchFamily="18" charset="0"/>
              </a:rPr>
              <a:t>Resentment; </a:t>
            </a:r>
            <a:r>
              <a:rPr lang="en-US" dirty="0">
                <a:solidFill>
                  <a:srgbClr val="FFC000"/>
                </a:solidFill>
                <a:latin typeface="Times New Roman" panose="02020603050405020304" pitchFamily="18" charset="0"/>
                <a:cs typeface="Times New Roman" panose="02020603050405020304" pitchFamily="18" charset="0"/>
              </a:rPr>
              <a:t>race war</a:t>
            </a:r>
          </a:p>
          <a:p>
            <a:pPr lvl="1"/>
            <a:r>
              <a:rPr lang="en-US" dirty="0">
                <a:solidFill>
                  <a:srgbClr val="FFC000"/>
                </a:solidFill>
                <a:latin typeface="Times New Roman" panose="02020603050405020304" pitchFamily="18" charset="0"/>
                <a:cs typeface="Times New Roman" panose="02020603050405020304" pitchFamily="18" charset="0"/>
              </a:rPr>
              <a:t>Competition for jobs </a:t>
            </a:r>
            <a:r>
              <a:rPr lang="en-US" dirty="0">
                <a:latin typeface="Times New Roman" panose="02020603050405020304" pitchFamily="18" charset="0"/>
                <a:cs typeface="Times New Roman" panose="02020603050405020304" pitchFamily="18" charset="0"/>
              </a:rPr>
              <a:t>versus immigrants </a:t>
            </a:r>
          </a:p>
          <a:p>
            <a:r>
              <a:rPr lang="en-US" dirty="0" smtClean="0">
                <a:latin typeface="Times New Roman" panose="02020603050405020304" pitchFamily="18" charset="0"/>
                <a:cs typeface="Times New Roman" panose="02020603050405020304" pitchFamily="18" charset="0"/>
              </a:rPr>
              <a:t>Society offered colonization as part of any emancipation/manumission policy</a:t>
            </a:r>
          </a:p>
          <a:p>
            <a:r>
              <a:rPr lang="en-US" dirty="0" smtClean="0">
                <a:solidFill>
                  <a:srgbClr val="FFC000"/>
                </a:solidFill>
                <a:latin typeface="Times New Roman" panose="02020603050405020304" pitchFamily="18" charset="0"/>
                <a:cs typeface="Times New Roman" panose="02020603050405020304" pitchFamily="18" charset="0"/>
              </a:rPr>
              <a:t>Clay considered colonization a de facto part of the American System</a:t>
            </a:r>
          </a:p>
          <a:p>
            <a:r>
              <a:rPr lang="en-US" dirty="0" smtClean="0">
                <a:latin typeface="Times New Roman" panose="02020603050405020304" pitchFamily="18" charset="0"/>
                <a:cs typeface="Times New Roman" panose="02020603050405020304" pitchFamily="18" charset="0"/>
              </a:rPr>
              <a:t>Debate over expansion relegated colonization to the back burner; will be revived by Lincoln as part of the Free Soil agenda</a:t>
            </a:r>
          </a:p>
          <a:p>
            <a:pPr marL="457200" lvl="1" indent="0">
              <a:buNone/>
            </a:pPr>
            <a:r>
              <a:rPr lang="en-US" dirty="0" smtClean="0"/>
              <a:t> </a:t>
            </a:r>
          </a:p>
          <a:p>
            <a:pPr lvl="1"/>
            <a:endParaRPr lang="en-US" dirty="0" smtClean="0"/>
          </a:p>
        </p:txBody>
      </p:sp>
    </p:spTree>
    <p:extLst>
      <p:ext uri="{BB962C8B-B14F-4D97-AF65-F5344CB8AC3E}">
        <p14:creationId xmlns:p14="http://schemas.microsoft.com/office/powerpoint/2010/main" val="18128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304800" y="-304800"/>
            <a:ext cx="8540750" cy="76200"/>
          </a:xfrm>
        </p:spPr>
        <p:txBody>
          <a:bodyPr>
            <a:normAutofit fontScale="90000"/>
          </a:bodyPr>
          <a:lstStyle/>
          <a:p>
            <a:pPr>
              <a:defRPr/>
            </a:pPr>
            <a:endParaRPr lang="en-US" altLang="en-US" sz="4000" dirty="0">
              <a:latin typeface="Times New Roman" pitchFamily="18" charset="0"/>
              <a:cs typeface="Times New Roman" pitchFamily="18" charset="0"/>
            </a:endParaRPr>
          </a:p>
        </p:txBody>
      </p:sp>
      <p:sp>
        <p:nvSpPr>
          <p:cNvPr id="35843" name="Rectangle 3"/>
          <p:cNvSpPr>
            <a:spLocks noGrp="1" noRot="1" noChangeArrowheads="1"/>
          </p:cNvSpPr>
          <p:nvPr>
            <p:ph type="body" idx="1"/>
          </p:nvPr>
        </p:nvSpPr>
        <p:spPr>
          <a:xfrm>
            <a:off x="0" y="0"/>
            <a:ext cx="9220200" cy="6858000"/>
          </a:xfrm>
        </p:spPr>
        <p:txBody>
          <a:bodyPr>
            <a:normAutofit/>
          </a:bodyPr>
          <a:lstStyle/>
          <a:p>
            <a:pPr>
              <a:defRPr/>
            </a:pPr>
            <a:endParaRPr lang="en-US" altLang="en-US" sz="2400" dirty="0" smtClean="0">
              <a:effectLst/>
              <a:latin typeface="Times New Roman" pitchFamily="18" charset="0"/>
              <a:cs typeface="Times New Roman" pitchFamily="18" charset="0"/>
            </a:endParaRPr>
          </a:p>
          <a:p>
            <a:pPr>
              <a:defRPr/>
            </a:pPr>
            <a:r>
              <a:rPr lang="en-US" altLang="en-US" sz="2800" dirty="0" smtClean="0">
                <a:effectLst/>
                <a:latin typeface="Times New Roman" pitchFamily="18" charset="0"/>
                <a:cs typeface="Times New Roman" pitchFamily="18" charset="0"/>
              </a:rPr>
              <a:t>The </a:t>
            </a:r>
            <a:r>
              <a:rPr lang="en-US" altLang="en-US" sz="2800" dirty="0">
                <a:solidFill>
                  <a:srgbClr val="FFC000"/>
                </a:solidFill>
                <a:effectLst/>
                <a:latin typeface="Times New Roman" pitchFamily="18" charset="0"/>
                <a:cs typeface="Times New Roman" pitchFamily="18" charset="0"/>
              </a:rPr>
              <a:t>goal</a:t>
            </a:r>
            <a:r>
              <a:rPr lang="en-US" altLang="en-US" sz="2800" dirty="0">
                <a:effectLst/>
                <a:latin typeface="Times New Roman" pitchFamily="18" charset="0"/>
                <a:cs typeface="Times New Roman" pitchFamily="18" charset="0"/>
              </a:rPr>
              <a:t> of the </a:t>
            </a:r>
            <a:r>
              <a:rPr lang="en-US" altLang="en-US" sz="2800" dirty="0" smtClean="0">
                <a:effectLst/>
                <a:latin typeface="Times New Roman" pitchFamily="18" charset="0"/>
                <a:cs typeface="Times New Roman" pitchFamily="18" charset="0"/>
              </a:rPr>
              <a:t>Colonization Society </a:t>
            </a:r>
            <a:r>
              <a:rPr lang="en-US" altLang="en-US" sz="2800" dirty="0">
                <a:effectLst/>
                <a:latin typeface="Times New Roman" pitchFamily="18" charset="0"/>
                <a:cs typeface="Times New Roman" pitchFamily="18" charset="0"/>
              </a:rPr>
              <a:t>was </a:t>
            </a:r>
            <a:r>
              <a:rPr lang="en-US" altLang="en-US" sz="2800" dirty="0">
                <a:solidFill>
                  <a:srgbClr val="FFC000"/>
                </a:solidFill>
                <a:effectLst/>
                <a:latin typeface="Times New Roman" pitchFamily="18" charset="0"/>
                <a:cs typeface="Times New Roman" pitchFamily="18" charset="0"/>
              </a:rPr>
              <a:t>NOT the immediate emancipation and social integration of slaves, but rather the emancipation and re-settlement of Africans back to their </a:t>
            </a:r>
            <a:r>
              <a:rPr lang="en-US" altLang="en-US" sz="2800" dirty="0" smtClean="0">
                <a:solidFill>
                  <a:srgbClr val="FFC000"/>
                </a:solidFill>
                <a:effectLst/>
                <a:latin typeface="Times New Roman" pitchFamily="18" charset="0"/>
                <a:cs typeface="Times New Roman" pitchFamily="18" charset="0"/>
              </a:rPr>
              <a:t>homeland in Africa.</a:t>
            </a:r>
          </a:p>
          <a:p>
            <a:pPr>
              <a:defRPr/>
            </a:pPr>
            <a:r>
              <a:rPr lang="en-US" altLang="en-US" sz="2800" dirty="0" smtClean="0">
                <a:solidFill>
                  <a:srgbClr val="FFC000"/>
                </a:solidFill>
                <a:latin typeface="Times New Roman" pitchFamily="18" charset="0"/>
                <a:cs typeface="Times New Roman" pitchFamily="18" charset="0"/>
              </a:rPr>
              <a:t>This assumption was based, obviously (and ultimately, erroneously, </a:t>
            </a:r>
            <a:r>
              <a:rPr lang="en-US" altLang="en-US" sz="2800" dirty="0" smtClean="0">
                <a:solidFill>
                  <a:srgbClr val="FFC000"/>
                </a:solidFill>
                <a:latin typeface="Times New Roman" pitchFamily="18" charset="0"/>
                <a:cs typeface="Times New Roman" pitchFamily="18" charset="0"/>
              </a:rPr>
              <a:t>on </a:t>
            </a:r>
            <a:r>
              <a:rPr lang="en-US" altLang="en-US" sz="2800" dirty="0" smtClean="0">
                <a:solidFill>
                  <a:srgbClr val="FFC000"/>
                </a:solidFill>
                <a:latin typeface="Times New Roman" pitchFamily="18" charset="0"/>
                <a:cs typeface="Times New Roman" pitchFamily="18" charset="0"/>
              </a:rPr>
              <a:t>the freed slave’s desire to relocate to Africa. </a:t>
            </a:r>
            <a:endParaRPr lang="en-US" altLang="en-US" sz="2800" dirty="0" smtClean="0">
              <a:solidFill>
                <a:srgbClr val="FFC000"/>
              </a:solidFill>
              <a:effectLst/>
              <a:latin typeface="Times New Roman" pitchFamily="18" charset="0"/>
              <a:cs typeface="Times New Roman" pitchFamily="18" charset="0"/>
            </a:endParaRPr>
          </a:p>
          <a:p>
            <a:pPr marL="0" indent="0">
              <a:buFont typeface="Wingdings" pitchFamily="2" charset="2"/>
              <a:buNone/>
              <a:defRPr/>
            </a:pPr>
            <a:endParaRPr lang="en-US" altLang="en-US" sz="2800" dirty="0">
              <a:effectLst/>
              <a:latin typeface="Times New Roman" pitchFamily="18" charset="0"/>
              <a:cs typeface="Times New Roman" pitchFamily="18" charset="0"/>
            </a:endParaRPr>
          </a:p>
          <a:p>
            <a:pPr>
              <a:defRPr/>
            </a:pPr>
            <a:r>
              <a:rPr lang="en-US" altLang="en-US" sz="2800" dirty="0">
                <a:effectLst/>
                <a:latin typeface="Times New Roman" pitchFamily="18" charset="0"/>
                <a:cs typeface="Times New Roman" pitchFamily="18" charset="0"/>
              </a:rPr>
              <a:t>The Society realized that </a:t>
            </a:r>
            <a:endParaRPr lang="en-US" altLang="en-US" sz="2800" dirty="0" smtClean="0">
              <a:effectLst/>
              <a:latin typeface="Times New Roman" pitchFamily="18" charset="0"/>
              <a:cs typeface="Times New Roman" pitchFamily="18" charset="0"/>
            </a:endParaRPr>
          </a:p>
          <a:p>
            <a:pPr marL="0" indent="0">
              <a:buFont typeface="Wingdings" pitchFamily="2" charset="2"/>
              <a:buNone/>
              <a:defRPr/>
            </a:pPr>
            <a:r>
              <a:rPr lang="en-US" altLang="en-US" sz="2800" dirty="0">
                <a:effectLst/>
                <a:latin typeface="Times New Roman" pitchFamily="18" charset="0"/>
                <a:cs typeface="Times New Roman" pitchFamily="18" charset="0"/>
              </a:rPr>
              <a:t>	</a:t>
            </a:r>
            <a:r>
              <a:rPr lang="en-US" altLang="en-US" sz="2800" dirty="0" smtClean="0">
                <a:effectLst/>
                <a:latin typeface="Times New Roman" pitchFamily="18" charset="0"/>
                <a:cs typeface="Times New Roman" pitchFamily="18" charset="0"/>
              </a:rPr>
              <a:t>(</a:t>
            </a:r>
            <a:r>
              <a:rPr lang="en-US" altLang="en-US" sz="2800" dirty="0">
                <a:effectLst/>
                <a:latin typeface="Times New Roman" pitchFamily="18" charset="0"/>
                <a:cs typeface="Times New Roman" pitchFamily="18" charset="0"/>
              </a:rPr>
              <a:t>a) slaveholders would not surrender their </a:t>
            </a:r>
            <a:r>
              <a:rPr lang="en-US" altLang="en-US" sz="2800" dirty="0" smtClean="0">
                <a:effectLst/>
                <a:latin typeface="Times New Roman" pitchFamily="18" charset="0"/>
                <a:cs typeface="Times New Roman" pitchFamily="18" charset="0"/>
              </a:rPr>
              <a:t>investments </a:t>
            </a:r>
            <a:r>
              <a:rPr lang="en-US" altLang="en-US" sz="2800" dirty="0" smtClean="0">
                <a:effectLst/>
                <a:latin typeface="Times New Roman" pitchFamily="18" charset="0"/>
                <a:cs typeface="Times New Roman" pitchFamily="18" charset="0"/>
              </a:rPr>
              <a:t> </a:t>
            </a:r>
          </a:p>
          <a:p>
            <a:pPr marL="0" indent="0">
              <a:buFont typeface="Wingdings" pitchFamily="2" charset="2"/>
              <a:buNone/>
              <a:defRPr/>
            </a:pPr>
            <a:r>
              <a:rPr lang="en-US" altLang="en-US" sz="2800" dirty="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               </a:t>
            </a:r>
            <a:r>
              <a:rPr lang="en-US" altLang="en-US" sz="2800" dirty="0" smtClean="0">
                <a:solidFill>
                  <a:srgbClr val="FFC000"/>
                </a:solidFill>
                <a:effectLst/>
                <a:latin typeface="Times New Roman" pitchFamily="18" charset="0"/>
                <a:cs typeface="Times New Roman" pitchFamily="18" charset="0"/>
              </a:rPr>
              <a:t>without reimbursement</a:t>
            </a:r>
            <a:endParaRPr lang="en-US" altLang="en-US" sz="2800" dirty="0" smtClean="0">
              <a:solidFill>
                <a:srgbClr val="FFC000"/>
              </a:solidFill>
              <a:effectLst/>
              <a:latin typeface="Times New Roman" pitchFamily="18" charset="0"/>
              <a:cs typeface="Times New Roman" pitchFamily="18" charset="0"/>
            </a:endParaRPr>
          </a:p>
          <a:p>
            <a:pPr marL="0" indent="0">
              <a:buFont typeface="Wingdings" pitchFamily="2" charset="2"/>
              <a:buNone/>
              <a:defRPr/>
            </a:pPr>
            <a:r>
              <a:rPr lang="en-US" altLang="en-US" sz="2800" dirty="0">
                <a:effectLst/>
                <a:latin typeface="Times New Roman" pitchFamily="18" charset="0"/>
                <a:cs typeface="Times New Roman" pitchFamily="18" charset="0"/>
              </a:rPr>
              <a:t>	</a:t>
            </a:r>
            <a:r>
              <a:rPr lang="en-US" altLang="en-US" sz="2800" dirty="0" smtClean="0">
                <a:effectLst/>
                <a:latin typeface="Times New Roman" pitchFamily="18" charset="0"/>
                <a:cs typeface="Times New Roman" pitchFamily="18" charset="0"/>
              </a:rPr>
              <a:t>(</a:t>
            </a:r>
            <a:r>
              <a:rPr lang="en-US" altLang="en-US" sz="2800" dirty="0">
                <a:effectLst/>
                <a:latin typeface="Times New Roman" pitchFamily="18" charset="0"/>
                <a:cs typeface="Times New Roman" pitchFamily="18" charset="0"/>
              </a:rPr>
              <a:t>b) </a:t>
            </a:r>
            <a:r>
              <a:rPr lang="en-US" altLang="en-US" sz="2800" dirty="0">
                <a:solidFill>
                  <a:srgbClr val="FFC000"/>
                </a:solidFill>
                <a:effectLst/>
                <a:latin typeface="Times New Roman" pitchFamily="18" charset="0"/>
                <a:cs typeface="Times New Roman" pitchFamily="18" charset="0"/>
              </a:rPr>
              <a:t>Africans could not be integrated into white </a:t>
            </a:r>
            <a:r>
              <a:rPr lang="en-US" altLang="en-US" sz="2800" dirty="0" smtClean="0">
                <a:solidFill>
                  <a:srgbClr val="FFC000"/>
                </a:solidFill>
                <a:effectLst/>
                <a:latin typeface="Times New Roman" pitchFamily="18" charset="0"/>
                <a:cs typeface="Times New Roman" pitchFamily="18" charset="0"/>
              </a:rPr>
              <a:t>society </a:t>
            </a:r>
            <a:r>
              <a:rPr lang="en-US" altLang="en-US" sz="2800" dirty="0" smtClean="0">
                <a:solidFill>
                  <a:srgbClr val="FFC000"/>
                </a:solidFill>
                <a:effectLst/>
                <a:latin typeface="Times New Roman" pitchFamily="18" charset="0"/>
                <a:cs typeface="Times New Roman" pitchFamily="18" charset="0"/>
              </a:rPr>
              <a:t>  </a:t>
            </a:r>
          </a:p>
          <a:p>
            <a:pPr marL="0" indent="0">
              <a:buFont typeface="Wingdings" pitchFamily="2" charset="2"/>
              <a:buNone/>
              <a:defRPr/>
            </a:pPr>
            <a:r>
              <a:rPr lang="en-US" altLang="en-US" sz="2800" dirty="0">
                <a:solidFill>
                  <a:srgbClr val="FFC000"/>
                </a:solidFill>
                <a:latin typeface="Times New Roman" pitchFamily="18" charset="0"/>
                <a:cs typeface="Times New Roman" pitchFamily="18" charset="0"/>
              </a:rPr>
              <a:t> </a:t>
            </a:r>
            <a:r>
              <a:rPr lang="en-US" altLang="en-US" sz="2800" dirty="0" smtClean="0">
                <a:solidFill>
                  <a:srgbClr val="FFC000"/>
                </a:solidFill>
                <a:latin typeface="Times New Roman" pitchFamily="18" charset="0"/>
                <a:cs typeface="Times New Roman" pitchFamily="18" charset="0"/>
              </a:rPr>
              <a:t>               </a:t>
            </a:r>
            <a:r>
              <a:rPr lang="en-US" altLang="en-US" sz="2800" dirty="0" smtClean="0">
                <a:solidFill>
                  <a:srgbClr val="FFC000"/>
                </a:solidFill>
                <a:effectLst/>
                <a:latin typeface="Times New Roman" pitchFamily="18" charset="0"/>
                <a:cs typeface="Times New Roman" pitchFamily="18" charset="0"/>
              </a:rPr>
              <a:t>and survive</a:t>
            </a:r>
            <a:r>
              <a:rPr lang="en-US" altLang="en-US" sz="2800" dirty="0">
                <a:solidFill>
                  <a:srgbClr val="FFC000"/>
                </a:solidFill>
                <a:effectLst/>
                <a:latin typeface="Times New Roman" pitchFamily="18" charset="0"/>
                <a:cs typeface="Times New Roman" pitchFamily="18" charset="0"/>
              </a:rPr>
              <a:t>.</a:t>
            </a:r>
          </a:p>
        </p:txBody>
      </p:sp>
    </p:spTree>
    <p:extLst>
      <p:ext uri="{BB962C8B-B14F-4D97-AF65-F5344CB8AC3E}">
        <p14:creationId xmlns:p14="http://schemas.microsoft.com/office/powerpoint/2010/main" val="298035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 calcmode="lin" valueType="num">
                                      <p:cBhvr additive="base">
                                        <p:cTn id="7"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anim calcmode="lin" valueType="num">
                                      <p:cBhvr additive="base">
                                        <p:cTn id="13"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anim calcmode="lin" valueType="num">
                                      <p:cBhvr additive="base">
                                        <p:cTn id="19"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43">
                                            <p:txEl>
                                              <p:pRg st="5" end="5"/>
                                            </p:txEl>
                                          </p:spTgt>
                                        </p:tgtEl>
                                        <p:attrNameLst>
                                          <p:attrName>style.visibility</p:attrName>
                                        </p:attrNameLst>
                                      </p:cBhvr>
                                      <p:to>
                                        <p:strVal val="visible"/>
                                      </p:to>
                                    </p:set>
                                    <p:anim calcmode="lin" valueType="num">
                                      <p:cBhvr additive="base">
                                        <p:cTn id="25" dur="500" fill="hold"/>
                                        <p:tgtEl>
                                          <p:spTgt spid="3584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843">
                                            <p:txEl>
                                              <p:pRg st="6" end="6"/>
                                            </p:txEl>
                                          </p:spTgt>
                                        </p:tgtEl>
                                        <p:attrNameLst>
                                          <p:attrName>style.visibility</p:attrName>
                                        </p:attrNameLst>
                                      </p:cBhvr>
                                      <p:to>
                                        <p:strVal val="visible"/>
                                      </p:to>
                                    </p:set>
                                    <p:anim calcmode="lin" valueType="num">
                                      <p:cBhvr additive="base">
                                        <p:cTn id="31" dur="500" fill="hold"/>
                                        <p:tgtEl>
                                          <p:spTgt spid="3584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843">
                                            <p:txEl>
                                              <p:pRg st="7" end="7"/>
                                            </p:txEl>
                                          </p:spTgt>
                                        </p:tgtEl>
                                        <p:attrNameLst>
                                          <p:attrName>style.visibility</p:attrName>
                                        </p:attrNameLst>
                                      </p:cBhvr>
                                      <p:to>
                                        <p:strVal val="visible"/>
                                      </p:to>
                                    </p:set>
                                    <p:anim calcmode="lin" valueType="num">
                                      <p:cBhvr additive="base">
                                        <p:cTn id="37" dur="500" fill="hold"/>
                                        <p:tgtEl>
                                          <p:spTgt spid="3584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8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5843">
                                            <p:txEl>
                                              <p:pRg st="8" end="8"/>
                                            </p:txEl>
                                          </p:spTgt>
                                        </p:tgtEl>
                                        <p:attrNameLst>
                                          <p:attrName>style.visibility</p:attrName>
                                        </p:attrNameLst>
                                      </p:cBhvr>
                                      <p:to>
                                        <p:strVal val="visible"/>
                                      </p:to>
                                    </p:set>
                                    <p:anim calcmode="lin" valueType="num">
                                      <p:cBhvr additive="base">
                                        <p:cTn id="43" dur="500" fill="hold"/>
                                        <p:tgtEl>
                                          <p:spTgt spid="3584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584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301625" y="-152400"/>
            <a:ext cx="8540750" cy="152400"/>
          </a:xfrm>
        </p:spPr>
        <p:txBody>
          <a:bodyPr>
            <a:normAutofit fontScale="90000"/>
          </a:bodyPr>
          <a:lstStyle/>
          <a:p>
            <a:pPr>
              <a:defRPr/>
            </a:pPr>
            <a:endParaRPr lang="en-US" altLang="en-US" sz="4000"/>
          </a:p>
        </p:txBody>
      </p:sp>
      <p:sp>
        <p:nvSpPr>
          <p:cNvPr id="36867" name="Rectangle 3"/>
          <p:cNvSpPr>
            <a:spLocks noGrp="1" noRot="1" noChangeArrowheads="1"/>
          </p:cNvSpPr>
          <p:nvPr>
            <p:ph type="body" idx="1"/>
          </p:nvPr>
        </p:nvSpPr>
        <p:spPr>
          <a:xfrm>
            <a:off x="0" y="0"/>
            <a:ext cx="9144000" cy="7010400"/>
          </a:xfrm>
        </p:spPr>
        <p:txBody>
          <a:bodyPr>
            <a:normAutofit/>
          </a:bodyPr>
          <a:lstStyle/>
          <a:p>
            <a:pPr>
              <a:defRPr/>
            </a:pPr>
            <a:r>
              <a:rPr lang="en-US" altLang="en-US" sz="2800" dirty="0">
                <a:latin typeface="Times New Roman" pitchFamily="18" charset="0"/>
                <a:cs typeface="Times New Roman" pitchFamily="18" charset="0"/>
              </a:rPr>
              <a:t>As a result, the Society proposed to issue </a:t>
            </a:r>
            <a:r>
              <a:rPr lang="en-US" altLang="en-US" sz="2800" dirty="0">
                <a:solidFill>
                  <a:srgbClr val="FFC000"/>
                </a:solidFill>
                <a:latin typeface="Times New Roman" pitchFamily="18" charset="0"/>
                <a:cs typeface="Times New Roman" pitchFamily="18" charset="0"/>
              </a:rPr>
              <a:t>a nation-wide income tax to raise funds to pay slave owners for their slaves</a:t>
            </a:r>
            <a:r>
              <a:rPr lang="en-US" altLang="en-US" sz="2800" dirty="0" smtClean="0">
                <a:solidFill>
                  <a:srgbClr val="FFC000"/>
                </a:solidFill>
                <a:latin typeface="Times New Roman" pitchFamily="18" charset="0"/>
                <a:cs typeface="Times New Roman" pitchFamily="18" charset="0"/>
              </a:rPr>
              <a:t>.</a:t>
            </a:r>
          </a:p>
          <a:p>
            <a:pPr marL="0" indent="0">
              <a:buFont typeface="Wingdings" pitchFamily="2" charset="2"/>
              <a:buNone/>
              <a:defRPr/>
            </a:pPr>
            <a:endParaRPr lang="en-US" altLang="en-US" sz="2800" dirty="0">
              <a:latin typeface="Times New Roman" pitchFamily="18" charset="0"/>
              <a:cs typeface="Times New Roman" pitchFamily="18" charset="0"/>
            </a:endParaRPr>
          </a:p>
          <a:p>
            <a:pPr>
              <a:defRPr/>
            </a:pPr>
            <a:r>
              <a:rPr lang="en-US" altLang="en-US" sz="2800" dirty="0">
                <a:latin typeface="Times New Roman" pitchFamily="18" charset="0"/>
                <a:cs typeface="Times New Roman" pitchFamily="18" charset="0"/>
              </a:rPr>
              <a:t>Even thought the tax measure failed, Society members collected enough money to buy the freedom of a small group of Virginia slaves</a:t>
            </a:r>
            <a:r>
              <a:rPr lang="en-US" altLang="en-US" sz="2800" dirty="0" smtClean="0">
                <a:latin typeface="Times New Roman" pitchFamily="18" charset="0"/>
                <a:cs typeface="Times New Roman" pitchFamily="18" charset="0"/>
              </a:rPr>
              <a:t>.</a:t>
            </a:r>
          </a:p>
          <a:p>
            <a:pPr marL="0" indent="0">
              <a:buFont typeface="Wingdings" pitchFamily="2" charset="2"/>
              <a:buNone/>
              <a:defRPr/>
            </a:pPr>
            <a:endParaRPr lang="en-US" altLang="en-US" sz="2800" dirty="0">
              <a:latin typeface="Times New Roman" pitchFamily="18" charset="0"/>
              <a:cs typeface="Times New Roman" pitchFamily="18" charset="0"/>
            </a:endParaRPr>
          </a:p>
          <a:p>
            <a:pPr>
              <a:defRPr/>
            </a:pPr>
            <a:r>
              <a:rPr lang="en-US" altLang="en-US" sz="2800" dirty="0">
                <a:effectLst/>
                <a:latin typeface="Times New Roman" pitchFamily="18" charset="0"/>
                <a:cs typeface="Times New Roman" pitchFamily="18" charset="0"/>
              </a:rPr>
              <a:t>In 1821 the Society purchased land from local chieftains in West Africa and founded the colony of </a:t>
            </a:r>
            <a:r>
              <a:rPr lang="en-US" altLang="en-US" sz="2800" dirty="0">
                <a:solidFill>
                  <a:srgbClr val="FFC000"/>
                </a:solidFill>
                <a:effectLst/>
                <a:latin typeface="Times New Roman" pitchFamily="18" charset="0"/>
                <a:cs typeface="Times New Roman" pitchFamily="18" charset="0"/>
              </a:rPr>
              <a:t>Liberia</a:t>
            </a:r>
            <a:r>
              <a:rPr lang="en-US" altLang="en-US" sz="2800" dirty="0">
                <a:effectLst/>
                <a:latin typeface="Times New Roman" pitchFamily="18" charset="0"/>
                <a:cs typeface="Times New Roman" pitchFamily="18" charset="0"/>
              </a:rPr>
              <a:t> for the sole purpose of relocating freed slaves.  </a:t>
            </a:r>
            <a:r>
              <a:rPr lang="en-US" altLang="en-US" sz="2800" dirty="0">
                <a:latin typeface="Times New Roman" pitchFamily="18" charset="0"/>
                <a:cs typeface="Times New Roman" pitchFamily="18" charset="0"/>
              </a:rPr>
              <a:t>In 1822 the first freed slaves arrived there and established an independent country, which still exists.</a:t>
            </a:r>
          </a:p>
          <a:p>
            <a:pPr>
              <a:buFont typeface="Arial" charset="0"/>
              <a:buNone/>
              <a:defRPr/>
            </a:pPr>
            <a:endParaRPr lang="en-US"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928407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2" end="2"/>
                                            </p:txEl>
                                          </p:spTgt>
                                        </p:tgtEl>
                                        <p:attrNameLst>
                                          <p:attrName>style.visibility</p:attrName>
                                        </p:attrNameLst>
                                      </p:cBhvr>
                                      <p:to>
                                        <p:strVal val="visible"/>
                                      </p:to>
                                    </p:set>
                                    <p:anim calcmode="lin" valueType="num">
                                      <p:cBhvr additive="base">
                                        <p:cTn id="13"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4" end="4"/>
                                            </p:txEl>
                                          </p:spTgt>
                                        </p:tgtEl>
                                        <p:attrNameLst>
                                          <p:attrName>style.visibility</p:attrName>
                                        </p:attrNameLst>
                                      </p:cBhvr>
                                      <p:to>
                                        <p:strVal val="visible"/>
                                      </p:to>
                                    </p:set>
                                    <p:anim calcmode="lin" valueType="num">
                                      <p:cBhvr additive="base">
                                        <p:cTn id="19"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52400"/>
          </a:xfrm>
        </p:spPr>
        <p:txBody>
          <a:bodyPr>
            <a:normAutofit fontScale="90000"/>
          </a:bodyPr>
          <a:lstStyle/>
          <a:p>
            <a:endParaRPr lang="en-US" dirty="0"/>
          </a:p>
        </p:txBody>
      </p:sp>
      <p:sp>
        <p:nvSpPr>
          <p:cNvPr id="3" name="Content Placeholder 2"/>
          <p:cNvSpPr>
            <a:spLocks noGrp="1"/>
          </p:cNvSpPr>
          <p:nvPr>
            <p:ph idx="1"/>
          </p:nvPr>
        </p:nvSpPr>
        <p:spPr>
          <a:xfrm>
            <a:off x="5791200" y="5181600"/>
            <a:ext cx="2895600" cy="944563"/>
          </a:xfrm>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327" y="46759"/>
            <a:ext cx="6096000" cy="3077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3886200" cy="3684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200400"/>
            <a:ext cx="4028768" cy="3645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780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239000" cy="990600"/>
          </a:xfrm>
        </p:spPr>
        <p:txBody>
          <a:bodyPr/>
          <a:lstStyle/>
          <a:p>
            <a:r>
              <a:rPr lang="en-US" dirty="0" smtClean="0">
                <a:latin typeface="Times New Roman" panose="02020603050405020304" pitchFamily="18" charset="0"/>
                <a:cs typeface="Times New Roman" panose="02020603050405020304" pitchFamily="18" charset="0"/>
              </a:rPr>
              <a:t>The Marshall Court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43000"/>
            <a:ext cx="9144000" cy="5715000"/>
          </a:xfrm>
        </p:spPr>
        <p:txBody>
          <a:bodyPr>
            <a:normAutofit/>
          </a:bodyPr>
          <a:lstStyle/>
          <a:p>
            <a:r>
              <a:rPr lang="en-US" dirty="0" smtClean="0">
                <a:latin typeface="Times New Roman" panose="02020603050405020304" pitchFamily="18" charset="0"/>
                <a:cs typeface="Times New Roman" panose="02020603050405020304" pitchFamily="18" charset="0"/>
              </a:rPr>
              <a:t>Conservative; decisions strengthen the power of the Federal government at the expense of states’ rights</a:t>
            </a:r>
          </a:p>
          <a:p>
            <a:r>
              <a:rPr lang="en-US" i="1" dirty="0" smtClean="0">
                <a:solidFill>
                  <a:srgbClr val="00FF00"/>
                </a:solidFill>
                <a:latin typeface="Times New Roman" panose="02020603050405020304" pitchFamily="18" charset="0"/>
                <a:cs typeface="Times New Roman" panose="02020603050405020304" pitchFamily="18" charset="0"/>
              </a:rPr>
              <a:t>McCullough v Maryland </a:t>
            </a:r>
            <a:r>
              <a:rPr lang="en-US" dirty="0" smtClean="0">
                <a:latin typeface="Times New Roman" panose="02020603050405020304" pitchFamily="18" charset="0"/>
                <a:cs typeface="Times New Roman" panose="02020603050405020304" pitchFamily="18" charset="0"/>
              </a:rPr>
              <a:t>(1819)</a:t>
            </a:r>
            <a:endParaRPr lang="en-US" i="1" dirty="0" smtClean="0">
              <a:latin typeface="Times New Roman" panose="02020603050405020304" pitchFamily="18" charset="0"/>
              <a:cs typeface="Times New Roman" panose="02020603050405020304" pitchFamily="18" charset="0"/>
            </a:endParaRPr>
          </a:p>
          <a:p>
            <a:pPr marL="0" indent="0">
              <a:buNone/>
            </a:pPr>
            <a:r>
              <a:rPr lang="en-US" sz="2800" dirty="0" smtClean="0">
                <a:latin typeface="Times New Roman" panose="02020603050405020304" pitchFamily="18" charset="0"/>
                <a:cs typeface="Times New Roman" panose="02020603050405020304" pitchFamily="18" charset="0"/>
              </a:rPr>
              <a:t>   “The power to tax is the power to destroy”</a:t>
            </a:r>
          </a:p>
          <a:p>
            <a:r>
              <a:rPr lang="en-US" i="1" dirty="0" smtClean="0">
                <a:solidFill>
                  <a:srgbClr val="00FF00"/>
                </a:solidFill>
                <a:latin typeface="Times New Roman" panose="02020603050405020304" pitchFamily="18" charset="0"/>
                <a:cs typeface="Times New Roman" panose="02020603050405020304" pitchFamily="18" charset="0"/>
              </a:rPr>
              <a:t>Worcester v Georgia </a:t>
            </a:r>
            <a:r>
              <a:rPr lang="en-US" dirty="0" smtClean="0">
                <a:latin typeface="Times New Roman" panose="02020603050405020304" pitchFamily="18" charset="0"/>
                <a:cs typeface="Times New Roman" panose="02020603050405020304" pitchFamily="18" charset="0"/>
              </a:rPr>
              <a:t>(1832)</a:t>
            </a:r>
            <a:endParaRPr lang="en-US" i="1" dirty="0" smtClean="0">
              <a:latin typeface="Times New Roman" panose="02020603050405020304" pitchFamily="18" charset="0"/>
              <a:cs typeface="Times New Roman" panose="02020603050405020304" pitchFamily="18" charset="0"/>
            </a:endParaRPr>
          </a:p>
          <a:p>
            <a:pPr marL="0" indent="0">
              <a:buNone/>
            </a:pPr>
            <a:r>
              <a:rPr lang="en-US" sz="2800" dirty="0" smtClean="0">
                <a:latin typeface="Times New Roman" panose="02020603050405020304" pitchFamily="18" charset="0"/>
                <a:cs typeface="Times New Roman" panose="02020603050405020304" pitchFamily="18" charset="0"/>
              </a:rPr>
              <a:t>   “States cannot evict sovereign Indian nations”</a:t>
            </a:r>
          </a:p>
          <a:p>
            <a:r>
              <a:rPr lang="en-US" i="1" dirty="0" smtClean="0">
                <a:solidFill>
                  <a:srgbClr val="00FF00"/>
                </a:solidFill>
                <a:latin typeface="Times New Roman" panose="02020603050405020304" pitchFamily="18" charset="0"/>
                <a:cs typeface="Times New Roman" panose="02020603050405020304" pitchFamily="18" charset="0"/>
              </a:rPr>
              <a:t>Gibbons v Ogden </a:t>
            </a:r>
            <a:r>
              <a:rPr lang="en-US" dirty="0" smtClean="0">
                <a:latin typeface="Times New Roman" panose="02020603050405020304" pitchFamily="18" charset="0"/>
                <a:cs typeface="Times New Roman" panose="02020603050405020304" pitchFamily="18" charset="0"/>
              </a:rPr>
              <a:t>(1824)</a:t>
            </a:r>
            <a:endParaRPr lang="en-US" i="1" dirty="0" smtClean="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Regulation of Interstate commerce is a federal   </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matter.”</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14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301625" y="-152400"/>
            <a:ext cx="8540750" cy="152400"/>
          </a:xfrm>
        </p:spPr>
        <p:txBody>
          <a:bodyPr>
            <a:normAutofit fontScale="90000"/>
          </a:bodyPr>
          <a:lstStyle/>
          <a:p>
            <a:pPr>
              <a:defRPr/>
            </a:pPr>
            <a:endParaRPr lang="en-US" altLang="en-US" sz="4000"/>
          </a:p>
        </p:txBody>
      </p:sp>
      <p:sp>
        <p:nvSpPr>
          <p:cNvPr id="37891" name="Rectangle 3"/>
          <p:cNvSpPr>
            <a:spLocks noGrp="1" noRot="1" noChangeArrowheads="1"/>
          </p:cNvSpPr>
          <p:nvPr>
            <p:ph type="body" idx="1"/>
          </p:nvPr>
        </p:nvSpPr>
        <p:spPr>
          <a:xfrm>
            <a:off x="0" y="0"/>
            <a:ext cx="9144000" cy="6858000"/>
          </a:xfrm>
        </p:spPr>
        <p:txBody>
          <a:bodyPr>
            <a:noAutofit/>
          </a:bodyPr>
          <a:lstStyle/>
          <a:p>
            <a:pPr>
              <a:lnSpc>
                <a:spcPct val="90000"/>
              </a:lnSpc>
              <a:defRPr/>
            </a:pPr>
            <a:r>
              <a:rPr lang="en-US" altLang="en-US" sz="2700" dirty="0">
                <a:solidFill>
                  <a:srgbClr val="FFC000"/>
                </a:solidFill>
                <a:latin typeface="Times New Roman" pitchFamily="18" charset="0"/>
                <a:cs typeface="Times New Roman" pitchFamily="18" charset="0"/>
              </a:rPr>
              <a:t>Two problems </a:t>
            </a:r>
            <a:r>
              <a:rPr lang="en-US" altLang="en-US" sz="2700" dirty="0">
                <a:latin typeface="Times New Roman" pitchFamily="18" charset="0"/>
                <a:cs typeface="Times New Roman" pitchFamily="18" charset="0"/>
              </a:rPr>
              <a:t>hindered and ultimately destroyed the Anti-Slavery Society’s goal</a:t>
            </a:r>
            <a:r>
              <a:rPr lang="en-US" altLang="en-US" sz="2700" dirty="0" smtClean="0">
                <a:latin typeface="Times New Roman" pitchFamily="18" charset="0"/>
                <a:cs typeface="Times New Roman" pitchFamily="18" charset="0"/>
              </a:rPr>
              <a:t>:</a:t>
            </a:r>
          </a:p>
          <a:p>
            <a:pPr marL="0" indent="0">
              <a:lnSpc>
                <a:spcPct val="90000"/>
              </a:lnSpc>
              <a:buFont typeface="Wingdings" pitchFamily="2" charset="2"/>
              <a:buNone/>
              <a:defRPr/>
            </a:pPr>
            <a:endParaRPr lang="en-US" altLang="en-US" sz="2700" dirty="0">
              <a:latin typeface="Times New Roman" pitchFamily="18" charset="0"/>
              <a:cs typeface="Times New Roman" pitchFamily="18" charset="0"/>
            </a:endParaRPr>
          </a:p>
          <a:p>
            <a:pPr lvl="1">
              <a:lnSpc>
                <a:spcPct val="90000"/>
              </a:lnSpc>
              <a:defRPr/>
            </a:pPr>
            <a:r>
              <a:rPr lang="en-US" altLang="en-US" sz="2700" dirty="0" smtClean="0">
                <a:effectLst/>
                <a:latin typeface="Times New Roman" pitchFamily="18" charset="0"/>
                <a:cs typeface="Times New Roman" pitchFamily="18" charset="0"/>
              </a:rPr>
              <a:t>First</a:t>
            </a:r>
            <a:r>
              <a:rPr lang="en-US" altLang="en-US" sz="2700" dirty="0">
                <a:effectLst/>
                <a:latin typeface="Times New Roman" pitchFamily="18" charset="0"/>
                <a:cs typeface="Times New Roman" pitchFamily="18" charset="0"/>
              </a:rPr>
              <a:t>, anti-slavery and abolition groups refused to provide funds for the purchase of slaves; the </a:t>
            </a:r>
            <a:r>
              <a:rPr lang="en-US" altLang="en-US" sz="2700" dirty="0">
                <a:solidFill>
                  <a:srgbClr val="FFC000"/>
                </a:solidFill>
                <a:effectLst/>
                <a:latin typeface="Times New Roman" pitchFamily="18" charset="0"/>
                <a:cs typeface="Times New Roman" pitchFamily="18" charset="0"/>
              </a:rPr>
              <a:t>lack of funds and refusal to pass an tax for that purpose doomed the Society’s efforts</a:t>
            </a:r>
            <a:r>
              <a:rPr lang="en-US" altLang="en-US" sz="2700" dirty="0" smtClean="0">
                <a:effectLst/>
                <a:latin typeface="Times New Roman" pitchFamily="18" charset="0"/>
                <a:cs typeface="Times New Roman" pitchFamily="18" charset="0"/>
              </a:rPr>
              <a:t>.</a:t>
            </a:r>
          </a:p>
          <a:p>
            <a:pPr marL="457200" lvl="1" indent="0">
              <a:lnSpc>
                <a:spcPct val="90000"/>
              </a:lnSpc>
              <a:buFontTx/>
              <a:buNone/>
              <a:defRPr/>
            </a:pPr>
            <a:endParaRPr lang="en-US" altLang="en-US" sz="2700" dirty="0">
              <a:effectLst/>
              <a:latin typeface="Times New Roman" pitchFamily="18" charset="0"/>
              <a:cs typeface="Times New Roman" pitchFamily="18" charset="0"/>
            </a:endParaRPr>
          </a:p>
          <a:p>
            <a:pPr lvl="1">
              <a:lnSpc>
                <a:spcPct val="90000"/>
              </a:lnSpc>
              <a:defRPr/>
            </a:pPr>
            <a:r>
              <a:rPr lang="en-US" altLang="en-US" sz="2700" dirty="0">
                <a:effectLst/>
                <a:latin typeface="Times New Roman" pitchFamily="18" charset="0"/>
                <a:cs typeface="Times New Roman" pitchFamily="18" charset="0"/>
              </a:rPr>
              <a:t>Secondly, because the deportation affected ALL Africans in America, </a:t>
            </a:r>
            <a:r>
              <a:rPr lang="en-US" altLang="en-US" sz="2700" dirty="0">
                <a:solidFill>
                  <a:srgbClr val="FFC000"/>
                </a:solidFill>
                <a:effectLst/>
                <a:latin typeface="Times New Roman" pitchFamily="18" charset="0"/>
                <a:cs typeface="Times New Roman" pitchFamily="18" charset="0"/>
              </a:rPr>
              <a:t>many blacks, particularity free blacks, fought deportation to Africa, preferring the remain in the United States</a:t>
            </a:r>
            <a:r>
              <a:rPr lang="en-US" altLang="en-US" sz="2700" dirty="0" smtClean="0">
                <a:solidFill>
                  <a:srgbClr val="FFC000"/>
                </a:solidFill>
                <a:effectLst/>
                <a:latin typeface="Times New Roman" pitchFamily="18" charset="0"/>
                <a:cs typeface="Times New Roman" pitchFamily="18" charset="0"/>
              </a:rPr>
              <a:t>.</a:t>
            </a:r>
          </a:p>
          <a:p>
            <a:pPr lvl="1">
              <a:lnSpc>
                <a:spcPct val="90000"/>
              </a:lnSpc>
              <a:defRPr/>
            </a:pPr>
            <a:endParaRPr lang="en-US" altLang="en-US" sz="2700" dirty="0">
              <a:effectLst/>
              <a:latin typeface="Times New Roman" pitchFamily="18" charset="0"/>
              <a:cs typeface="Times New Roman" pitchFamily="18" charset="0"/>
            </a:endParaRPr>
          </a:p>
          <a:p>
            <a:pPr>
              <a:lnSpc>
                <a:spcPct val="90000"/>
              </a:lnSpc>
              <a:defRPr/>
            </a:pPr>
            <a:r>
              <a:rPr lang="en-US" altLang="en-US" sz="2700" dirty="0">
                <a:effectLst/>
                <a:latin typeface="Times New Roman" pitchFamily="18" charset="0"/>
                <a:cs typeface="Times New Roman" pitchFamily="18" charset="0"/>
              </a:rPr>
              <a:t>Ultimately, by 1860 only about 15,000 blacks relocated to Liberia, but </a:t>
            </a:r>
            <a:r>
              <a:rPr lang="en-US" altLang="en-US" sz="2700" dirty="0">
                <a:solidFill>
                  <a:srgbClr val="FFC000"/>
                </a:solidFill>
                <a:effectLst/>
                <a:latin typeface="Times New Roman" pitchFamily="18" charset="0"/>
                <a:cs typeface="Times New Roman" pitchFamily="18" charset="0"/>
              </a:rPr>
              <a:t>the idea of emancipation and relocation persisted . . . particularly within the </a:t>
            </a:r>
            <a:r>
              <a:rPr lang="en-US" altLang="en-US" sz="2700" dirty="0" smtClean="0">
                <a:solidFill>
                  <a:srgbClr val="FFC000"/>
                </a:solidFill>
                <a:effectLst/>
                <a:latin typeface="Times New Roman" pitchFamily="18" charset="0"/>
                <a:cs typeface="Times New Roman" pitchFamily="18" charset="0"/>
              </a:rPr>
              <a:t>Whig Party and its successor party: The Republican Party</a:t>
            </a:r>
            <a:endParaRPr lang="en-US" altLang="en-US" sz="2700" dirty="0">
              <a:solidFill>
                <a:srgbClr val="FFC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8755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2" end="2"/>
                                            </p:txEl>
                                          </p:spTgt>
                                        </p:tgtEl>
                                        <p:attrNameLst>
                                          <p:attrName>style.visibility</p:attrName>
                                        </p:attrNameLst>
                                      </p:cBhvr>
                                      <p:to>
                                        <p:strVal val="visible"/>
                                      </p:to>
                                    </p:set>
                                    <p:anim calcmode="lin" valueType="num">
                                      <p:cBhvr additive="base">
                                        <p:cTn id="13"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4" end="4"/>
                                            </p:txEl>
                                          </p:spTgt>
                                        </p:tgtEl>
                                        <p:attrNameLst>
                                          <p:attrName>style.visibility</p:attrName>
                                        </p:attrNameLst>
                                      </p:cBhvr>
                                      <p:to>
                                        <p:strVal val="visible"/>
                                      </p:to>
                                    </p:set>
                                    <p:anim calcmode="lin" valueType="num">
                                      <p:cBhvr additive="base">
                                        <p:cTn id="19"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6" end="6"/>
                                            </p:txEl>
                                          </p:spTgt>
                                        </p:tgtEl>
                                        <p:attrNameLst>
                                          <p:attrName>style.visibility</p:attrName>
                                        </p:attrNameLst>
                                      </p:cBhvr>
                                      <p:to>
                                        <p:strVal val="visible"/>
                                      </p:to>
                                    </p:set>
                                    <p:anim calcmode="lin" valueType="num">
                                      <p:cBhvr additive="base">
                                        <p:cTn id="25"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600"/>
            <a:ext cx="8229600" cy="76200"/>
          </a:xfrm>
        </p:spPr>
        <p:txBody>
          <a:bodyPr>
            <a:normAutofit fontScale="90000"/>
          </a:bodyPr>
          <a:lstStyle/>
          <a:p>
            <a:pPr>
              <a:defRPr/>
            </a:pPr>
            <a:endParaRPr lang="en-US" dirty="0"/>
          </a:p>
        </p:txBody>
      </p:sp>
      <p:sp>
        <p:nvSpPr>
          <p:cNvPr id="3" name="Content Placeholder 2"/>
          <p:cNvSpPr>
            <a:spLocks noGrp="1"/>
          </p:cNvSpPr>
          <p:nvPr>
            <p:ph idx="1"/>
          </p:nvPr>
        </p:nvSpPr>
        <p:spPr>
          <a:xfrm>
            <a:off x="0" y="0"/>
            <a:ext cx="9144000" cy="6858000"/>
          </a:xfrm>
        </p:spPr>
        <p:txBody>
          <a:bodyPr>
            <a:normAutofit lnSpcReduction="10000"/>
          </a:bodyPr>
          <a:lstStyle/>
          <a:p>
            <a:pPr marL="0" indent="0" algn="ctr">
              <a:buFont typeface="Wingdings" panose="05000000000000000000" pitchFamily="2" charset="2"/>
              <a:buNone/>
              <a:defRPr/>
            </a:pPr>
            <a:r>
              <a:rPr lang="en-US" dirty="0" smtClean="0">
                <a:latin typeface="Times New Roman" pitchFamily="18" charset="0"/>
                <a:cs typeface="Times New Roman" pitchFamily="18" charset="0"/>
              </a:rPr>
              <a:t>THE LEGACY OF COLONIZATION</a:t>
            </a:r>
          </a:p>
          <a:p>
            <a:pPr marL="0" indent="0">
              <a:buFont typeface="Wingdings" panose="05000000000000000000" pitchFamily="2" charset="2"/>
              <a:buNone/>
              <a:defRPr/>
            </a:pPr>
            <a:endParaRPr lang="en-US" dirty="0">
              <a:latin typeface="Times New Roman" pitchFamily="18" charset="0"/>
              <a:cs typeface="Times New Roman" pitchFamily="18" charset="0"/>
            </a:endParaRPr>
          </a:p>
          <a:p>
            <a:pPr marL="0" indent="0">
              <a:buFont typeface="Wingdings" panose="05000000000000000000" pitchFamily="2" charset="2"/>
              <a:buNone/>
              <a:defRPr/>
            </a:pP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If as the friends of colonization hope, the present and coming generations of our countrymen shall </a:t>
            </a:r>
            <a:r>
              <a:rPr lang="en-US" dirty="0" smtClean="0">
                <a:latin typeface="Times New Roman" pitchFamily="18" charset="0"/>
                <a:cs typeface="Times New Roman" pitchFamily="18" charset="0"/>
              </a:rPr>
              <a:t>succeed </a:t>
            </a:r>
            <a:r>
              <a:rPr lang="en-US" dirty="0">
                <a:latin typeface="Times New Roman" pitchFamily="18" charset="0"/>
                <a:cs typeface="Times New Roman" pitchFamily="18" charset="0"/>
              </a:rPr>
              <a:t>in freeing our land from the dangerous presence of slavery; </a:t>
            </a:r>
            <a:r>
              <a:rPr lang="en-US" dirty="0" smtClean="0">
                <a:latin typeface="Times New Roman" pitchFamily="18" charset="0"/>
                <a:cs typeface="Times New Roman" pitchFamily="18" charset="0"/>
              </a:rPr>
              <a:t>and </a:t>
            </a:r>
            <a:r>
              <a:rPr lang="en-US" dirty="0">
                <a:latin typeface="Times New Roman" pitchFamily="18" charset="0"/>
                <a:cs typeface="Times New Roman" pitchFamily="18" charset="0"/>
              </a:rPr>
              <a:t>at the same </a:t>
            </a:r>
            <a:r>
              <a:rPr lang="en-US" dirty="0" smtClean="0">
                <a:latin typeface="Times New Roman" pitchFamily="18" charset="0"/>
                <a:cs typeface="Times New Roman" pitchFamily="18" charset="0"/>
              </a:rPr>
              <a:t>time restore </a:t>
            </a:r>
            <a:r>
              <a:rPr lang="en-US" dirty="0">
                <a:latin typeface="Times New Roman" pitchFamily="18" charset="0"/>
                <a:cs typeface="Times New Roman" pitchFamily="18" charset="0"/>
              </a:rPr>
              <a:t>a captive people to their long-lost father-land, with bright prospects for the future; </a:t>
            </a:r>
            <a:r>
              <a:rPr lang="en-US" dirty="0" smtClean="0">
                <a:latin typeface="Times New Roman" pitchFamily="18" charset="0"/>
                <a:cs typeface="Times New Roman" pitchFamily="18" charset="0"/>
              </a:rPr>
              <a:t>this should occur so gradually </a:t>
            </a:r>
            <a:r>
              <a:rPr lang="en-US" dirty="0">
                <a:latin typeface="Times New Roman" pitchFamily="18" charset="0"/>
                <a:cs typeface="Times New Roman" pitchFamily="18" charset="0"/>
              </a:rPr>
              <a:t>that neither races nor individuals shall have suffered by the change, it will indeed be a glorious consummation.”</a:t>
            </a:r>
          </a:p>
          <a:p>
            <a:pPr marL="0" indent="0">
              <a:buFont typeface="Wingdings" panose="05000000000000000000" pitchFamily="2" charset="2"/>
              <a:buNone/>
              <a:defRPr/>
            </a:pPr>
            <a:endParaRPr lang="en-US" dirty="0">
              <a:latin typeface="Times New Roman" pitchFamily="18" charset="0"/>
              <a:cs typeface="Times New Roman" pitchFamily="18" charset="0"/>
            </a:endParaRPr>
          </a:p>
          <a:p>
            <a:pPr marL="0" indent="0" algn="r">
              <a:buFont typeface="Wingdings" panose="05000000000000000000" pitchFamily="2" charset="2"/>
              <a:buNone/>
              <a:defRPr/>
            </a:pPr>
            <a:r>
              <a:rPr lang="en-US" dirty="0">
                <a:latin typeface="Times New Roman" pitchFamily="18" charset="0"/>
                <a:cs typeface="Times New Roman" pitchFamily="18" charset="0"/>
              </a:rPr>
              <a:t>Abraham </a:t>
            </a:r>
            <a:r>
              <a:rPr lang="en-US" dirty="0" smtClean="0">
                <a:latin typeface="Times New Roman" pitchFamily="18" charset="0"/>
                <a:cs typeface="Times New Roman" pitchFamily="18" charset="0"/>
              </a:rPr>
              <a:t>Lincoln </a:t>
            </a:r>
          </a:p>
          <a:p>
            <a:pPr marL="0" indent="0" algn="r">
              <a:buFont typeface="Wingdings" panose="05000000000000000000" pitchFamily="2" charset="2"/>
              <a:buNone/>
              <a:defRPr/>
            </a:pPr>
            <a:r>
              <a:rPr lang="en-US" dirty="0" smtClean="0">
                <a:latin typeface="Times New Roman" pitchFamily="18" charset="0"/>
                <a:cs typeface="Times New Roman" pitchFamily="18" charset="0"/>
              </a:rPr>
              <a:t>July </a:t>
            </a:r>
            <a:r>
              <a:rPr lang="en-US" dirty="0">
                <a:latin typeface="Times New Roman" pitchFamily="18" charset="0"/>
                <a:cs typeface="Times New Roman" pitchFamily="18" charset="0"/>
              </a:rPr>
              <a:t>6, 1852 </a:t>
            </a:r>
            <a:endParaRPr lang="en-US" dirty="0" smtClean="0">
              <a:latin typeface="Times New Roman" pitchFamily="18" charset="0"/>
              <a:cs typeface="Times New Roman" pitchFamily="18" charset="0"/>
            </a:endParaRPr>
          </a:p>
          <a:p>
            <a:pPr marL="0" indent="0" algn="r">
              <a:buFont typeface="Wingdings" panose="05000000000000000000" pitchFamily="2" charset="2"/>
              <a:buNone/>
              <a:defRPr/>
            </a:pPr>
            <a:r>
              <a:rPr lang="en-US" dirty="0" smtClean="0">
                <a:latin typeface="Times New Roman" pitchFamily="18" charset="0"/>
                <a:cs typeface="Times New Roman" pitchFamily="18" charset="0"/>
              </a:rPr>
              <a:t>Eulogy </a:t>
            </a:r>
            <a:r>
              <a:rPr lang="en-US" dirty="0">
                <a:latin typeface="Times New Roman" pitchFamily="18" charset="0"/>
                <a:cs typeface="Times New Roman" pitchFamily="18" charset="0"/>
              </a:rPr>
              <a:t>on Henry Clay</a:t>
            </a:r>
          </a:p>
          <a:p>
            <a:pPr>
              <a:defRPr/>
            </a:pPr>
            <a:endParaRPr lang="en-US" dirty="0"/>
          </a:p>
        </p:txBody>
      </p:sp>
    </p:spTree>
    <p:extLst>
      <p:ext uri="{BB962C8B-B14F-4D97-AF65-F5344CB8AC3E}">
        <p14:creationId xmlns:p14="http://schemas.microsoft.com/office/powerpoint/2010/main" val="410060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533400"/>
            <a:ext cx="8229600" cy="304800"/>
          </a:xfrm>
        </p:spPr>
        <p:txBody>
          <a:bodyPr>
            <a:normAutofit fontScale="90000"/>
          </a:bodyPr>
          <a:lstStyle/>
          <a:p>
            <a:pPr>
              <a:defRPr/>
            </a:pPr>
            <a:endParaRPr lang="en-US" dirty="0"/>
          </a:p>
        </p:txBody>
      </p:sp>
      <p:sp>
        <p:nvSpPr>
          <p:cNvPr id="3" name="Content Placeholder 2"/>
          <p:cNvSpPr>
            <a:spLocks noGrp="1"/>
          </p:cNvSpPr>
          <p:nvPr>
            <p:ph idx="1"/>
          </p:nvPr>
        </p:nvSpPr>
        <p:spPr>
          <a:xfrm>
            <a:off x="0" y="0"/>
            <a:ext cx="9144000" cy="6858000"/>
          </a:xfrm>
        </p:spPr>
        <p:txBody>
          <a:bodyPr>
            <a:normAutofit/>
          </a:bodyPr>
          <a:lstStyle/>
          <a:p>
            <a:pPr marL="0" indent="0">
              <a:buFont typeface="Wingdings" panose="05000000000000000000" pitchFamily="2" charset="2"/>
              <a:buNone/>
              <a:defRPr/>
            </a:pPr>
            <a:r>
              <a:rPr lang="en-US" sz="2400" dirty="0" smtClean="0">
                <a:latin typeface="Times New Roman" pitchFamily="18" charset="0"/>
                <a:cs typeface="Times New Roman" pitchFamily="18" charset="0"/>
              </a:rPr>
              <a:t>“The most pleasing solution would be to send them to Liberia, to their own native land.”</a:t>
            </a:r>
          </a:p>
          <a:p>
            <a:pPr marL="0" indent="0" algn="r">
              <a:buFont typeface="Wingdings" panose="05000000000000000000" pitchFamily="2" charset="2"/>
              <a:buNone/>
              <a:defRPr/>
            </a:pPr>
            <a:r>
              <a:rPr lang="en-US" sz="2400" dirty="0" smtClean="0">
                <a:latin typeface="Times New Roman" pitchFamily="18" charset="0"/>
                <a:cs typeface="Times New Roman" pitchFamily="18" charset="0"/>
              </a:rPr>
              <a:t>Abraham Lincoln</a:t>
            </a:r>
          </a:p>
          <a:p>
            <a:pPr marL="0" indent="0" algn="r">
              <a:buFont typeface="Wingdings" panose="05000000000000000000" pitchFamily="2" charset="2"/>
              <a:buNone/>
              <a:defRPr/>
            </a:pPr>
            <a:r>
              <a:rPr lang="en-US" sz="2400" dirty="0" smtClean="0">
                <a:latin typeface="Times New Roman" pitchFamily="18" charset="0"/>
                <a:cs typeface="Times New Roman" pitchFamily="18" charset="0"/>
              </a:rPr>
              <a:t>Speech, 1859</a:t>
            </a:r>
          </a:p>
          <a:p>
            <a:pPr marL="0" indent="0" algn="r">
              <a:buFont typeface="Wingdings" panose="05000000000000000000" pitchFamily="2" charset="2"/>
              <a:buNone/>
              <a:defRPr/>
            </a:pPr>
            <a:endParaRPr lang="en-US" sz="2400" dirty="0">
              <a:latin typeface="Times New Roman" pitchFamily="18" charset="0"/>
              <a:cs typeface="Times New Roman" pitchFamily="18" charset="0"/>
            </a:endParaRPr>
          </a:p>
          <a:p>
            <a:pPr marL="0" indent="0">
              <a:buFont typeface="Wingdings" panose="05000000000000000000" pitchFamily="2" charset="2"/>
              <a:buNone/>
              <a:defRPr/>
            </a:pPr>
            <a:r>
              <a:rPr lang="en-US" sz="2400" dirty="0" smtClean="0">
                <a:latin typeface="Times New Roman" pitchFamily="18" charset="0"/>
                <a:cs typeface="Times New Roman" pitchFamily="18" charset="0"/>
              </a:rPr>
              <a:t>“I cannot make it better known than it already is that I strongly favor colonization.”</a:t>
            </a:r>
          </a:p>
          <a:p>
            <a:pPr marL="0" indent="0" algn="r">
              <a:buFont typeface="Wingdings" panose="05000000000000000000" pitchFamily="2" charset="2"/>
              <a:buNone/>
              <a:defRPr/>
            </a:pPr>
            <a:r>
              <a:rPr lang="en-US" sz="2400" dirty="0" smtClean="0">
                <a:latin typeface="Times New Roman" pitchFamily="18" charset="0"/>
                <a:cs typeface="Times New Roman" pitchFamily="18" charset="0"/>
              </a:rPr>
              <a:t>Abraham Lincoln</a:t>
            </a:r>
          </a:p>
          <a:p>
            <a:pPr marL="0" indent="0" algn="r">
              <a:buFont typeface="Wingdings" panose="05000000000000000000" pitchFamily="2" charset="2"/>
              <a:buNone/>
              <a:defRPr/>
            </a:pPr>
            <a:r>
              <a:rPr lang="en-US" sz="2400" dirty="0" smtClean="0">
                <a:latin typeface="Times New Roman" pitchFamily="18" charset="0"/>
                <a:cs typeface="Times New Roman" pitchFamily="18" charset="0"/>
              </a:rPr>
              <a:t>Message to Congress</a:t>
            </a:r>
          </a:p>
          <a:p>
            <a:pPr marL="0" indent="0" algn="r">
              <a:buFont typeface="Wingdings" panose="05000000000000000000" pitchFamily="2" charset="2"/>
              <a:buNone/>
              <a:defRPr/>
            </a:pPr>
            <a:r>
              <a:rPr lang="en-US" sz="2400" dirty="0" smtClean="0">
                <a:latin typeface="Times New Roman" pitchFamily="18" charset="0"/>
                <a:cs typeface="Times New Roman" pitchFamily="18" charset="0"/>
              </a:rPr>
              <a:t>December 1862</a:t>
            </a:r>
          </a:p>
          <a:p>
            <a:pPr marL="0" indent="0" algn="r">
              <a:buFont typeface="Wingdings" panose="05000000000000000000" pitchFamily="2" charset="2"/>
              <a:buNone/>
              <a:defRPr/>
            </a:pPr>
            <a:endParaRPr lang="en-US" sz="2400" dirty="0" smtClean="0">
              <a:latin typeface="Times New Roman" pitchFamily="18" charset="0"/>
              <a:cs typeface="Times New Roman" pitchFamily="18" charset="0"/>
            </a:endParaRPr>
          </a:p>
          <a:p>
            <a:pPr marL="0" indent="0">
              <a:buFont typeface="Wingdings" panose="05000000000000000000" pitchFamily="2" charset="2"/>
              <a:buNone/>
              <a:defRPr/>
            </a:pPr>
            <a:r>
              <a:rPr lang="en-US" sz="2400" dirty="0">
                <a:latin typeface="Times New Roman" pitchFamily="18" charset="0"/>
                <a:cs typeface="Times New Roman" pitchFamily="18" charset="0"/>
              </a:rPr>
              <a:t>ART. III. Congress may appropriate money and otherwise provide for colonizing free colored persons at any place or places outside of the United States.</a:t>
            </a:r>
          </a:p>
          <a:p>
            <a:pPr marL="0" indent="0" algn="r">
              <a:buFont typeface="Wingdings" panose="05000000000000000000" pitchFamily="2" charset="2"/>
              <a:buNone/>
              <a:defRPr/>
            </a:pPr>
            <a:r>
              <a:rPr lang="en-US" sz="2400" dirty="0" smtClean="0">
                <a:latin typeface="Times New Roman" pitchFamily="18" charset="0"/>
                <a:cs typeface="Times New Roman" pitchFamily="18" charset="0"/>
              </a:rPr>
              <a:t>Proposed Amendment to the Constitution</a:t>
            </a:r>
          </a:p>
          <a:p>
            <a:pPr marL="0" indent="0" algn="r">
              <a:buFont typeface="Wingdings" panose="05000000000000000000" pitchFamily="2" charset="2"/>
              <a:buNone/>
              <a:defRPr/>
            </a:pPr>
            <a:r>
              <a:rPr lang="en-US" sz="2400" dirty="0" smtClean="0">
                <a:latin typeface="Times New Roman" pitchFamily="18" charset="0"/>
                <a:cs typeface="Times New Roman" pitchFamily="18" charset="0"/>
              </a:rPr>
              <a:t>December 1862</a:t>
            </a:r>
          </a:p>
          <a:p>
            <a:pPr marL="0" indent="0">
              <a:buFont typeface="Wingdings" panose="05000000000000000000" pitchFamily="2" charset="2"/>
              <a:buNone/>
              <a:defRPr/>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896221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533400"/>
            <a:ext cx="8229600" cy="381000"/>
          </a:xfrm>
        </p:spPr>
        <p:txBody>
          <a:bodyPr>
            <a:normAutofit fontScale="90000"/>
          </a:bodyPr>
          <a:lstStyle/>
          <a:p>
            <a:pPr>
              <a:defRPr/>
            </a:pPr>
            <a:endParaRPr lang="en-US" dirty="0"/>
          </a:p>
        </p:txBody>
      </p:sp>
      <p:sp>
        <p:nvSpPr>
          <p:cNvPr id="3" name="Content Placeholder 2"/>
          <p:cNvSpPr>
            <a:spLocks noGrp="1"/>
          </p:cNvSpPr>
          <p:nvPr>
            <p:ph idx="1"/>
          </p:nvPr>
        </p:nvSpPr>
        <p:spPr>
          <a:xfrm>
            <a:off x="0" y="0"/>
            <a:ext cx="9144000" cy="6858000"/>
          </a:xfrm>
        </p:spPr>
        <p:txBody>
          <a:bodyPr>
            <a:normAutofit/>
          </a:bodyPr>
          <a:lstStyle/>
          <a:p>
            <a:pPr marL="0" indent="0">
              <a:buFont typeface="Wingdings" panose="05000000000000000000" pitchFamily="2" charset="2"/>
              <a:buNone/>
              <a:defRPr/>
            </a:pPr>
            <a:r>
              <a:rPr lang="en-US" sz="2600" dirty="0" smtClean="0">
                <a:latin typeface="Times New Roman" pitchFamily="18" charset="0"/>
                <a:cs typeface="Times New Roman" pitchFamily="18" charset="0"/>
              </a:rPr>
              <a:t>“The </a:t>
            </a:r>
            <a:r>
              <a:rPr lang="en-US" sz="2600" dirty="0">
                <a:latin typeface="Times New Roman" pitchFamily="18" charset="0"/>
                <a:cs typeface="Times New Roman" pitchFamily="18" charset="0"/>
              </a:rPr>
              <a:t>place I am thinking about having for a colony is in Central America. </a:t>
            </a:r>
            <a:r>
              <a:rPr lang="en-US" sz="2600" dirty="0" smtClean="0">
                <a:latin typeface="Times New Roman" pitchFamily="18" charset="0"/>
                <a:cs typeface="Times New Roman" pitchFamily="18" charset="0"/>
              </a:rPr>
              <a:t>The </a:t>
            </a:r>
            <a:r>
              <a:rPr lang="en-US" sz="2600" dirty="0">
                <a:latin typeface="Times New Roman" pitchFamily="18" charset="0"/>
                <a:cs typeface="Times New Roman" pitchFamily="18" charset="0"/>
              </a:rPr>
              <a:t>country is a very excellent one for any people, and with great natural resources and advantages, and especially because of the similarity of climate with your native land---thus being suited to your physical </a:t>
            </a:r>
            <a:r>
              <a:rPr lang="en-US" sz="2600" dirty="0" smtClean="0">
                <a:latin typeface="Times New Roman" pitchFamily="18" charset="0"/>
                <a:cs typeface="Times New Roman" pitchFamily="18" charset="0"/>
              </a:rPr>
              <a:t>condition.  The </a:t>
            </a:r>
            <a:r>
              <a:rPr lang="en-US" sz="2600" dirty="0">
                <a:latin typeface="Times New Roman" pitchFamily="18" charset="0"/>
                <a:cs typeface="Times New Roman" pitchFamily="18" charset="0"/>
              </a:rPr>
              <a:t>particular place I have in view is to be a great highway from the Atlantic or Caribbean Sea to the Pacific Ocean, and this particular place has all the advantages for a colony</a:t>
            </a:r>
            <a:r>
              <a:rPr lang="en-US" sz="2600" dirty="0" smtClean="0">
                <a:latin typeface="Times New Roman" pitchFamily="18" charset="0"/>
                <a:cs typeface="Times New Roman" pitchFamily="18" charset="0"/>
              </a:rPr>
              <a:t>.” </a:t>
            </a:r>
          </a:p>
          <a:p>
            <a:pPr marL="0" indent="0">
              <a:buFont typeface="Wingdings" panose="05000000000000000000" pitchFamily="2" charset="2"/>
              <a:buNone/>
              <a:defRPr/>
            </a:pPr>
            <a:endParaRPr lang="en-US" sz="2600" dirty="0" smtClean="0">
              <a:latin typeface="Times New Roman" pitchFamily="18" charset="0"/>
              <a:cs typeface="Times New Roman" pitchFamily="18" charset="0"/>
            </a:endParaRPr>
          </a:p>
          <a:p>
            <a:pPr marL="0" indent="0" algn="r">
              <a:buFont typeface="Wingdings" panose="05000000000000000000" pitchFamily="2" charset="2"/>
              <a:buNone/>
              <a:defRPr/>
            </a:pPr>
            <a:r>
              <a:rPr lang="en-US" sz="2600" dirty="0" smtClean="0">
                <a:latin typeface="Times New Roman" pitchFamily="18" charset="0"/>
                <a:cs typeface="Times New Roman" pitchFamily="18" charset="0"/>
              </a:rPr>
              <a:t>Lincoln to delegation of black ministers</a:t>
            </a:r>
          </a:p>
          <a:p>
            <a:pPr marL="0" indent="0" algn="r">
              <a:buFont typeface="Wingdings" panose="05000000000000000000" pitchFamily="2" charset="2"/>
              <a:buNone/>
              <a:defRPr/>
            </a:pPr>
            <a:r>
              <a:rPr lang="en-US" sz="2600" dirty="0" smtClean="0">
                <a:latin typeface="Times New Roman" pitchFamily="18" charset="0"/>
                <a:cs typeface="Times New Roman" pitchFamily="18" charset="0"/>
              </a:rPr>
              <a:t>August 1862</a:t>
            </a:r>
            <a:endParaRPr lang="en-US" sz="2600" dirty="0">
              <a:latin typeface="Times New Roman" pitchFamily="18" charset="0"/>
              <a:cs typeface="Times New Roman" pitchFamily="18" charset="0"/>
            </a:endParaRPr>
          </a:p>
          <a:p>
            <a:pPr marL="0" indent="0">
              <a:buFont typeface="Wingdings" panose="05000000000000000000" pitchFamily="2" charset="2"/>
              <a:buNone/>
              <a:defRPr/>
            </a:pP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955551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304800"/>
            <a:ext cx="8229600" cy="76200"/>
          </a:xfrm>
        </p:spPr>
        <p:txBody>
          <a:bodyPr>
            <a:normAutofit fontScale="90000"/>
          </a:bodyPr>
          <a:lstStyle/>
          <a:p>
            <a:pPr>
              <a:defRPr/>
            </a:pPr>
            <a:endParaRPr lang="en-US" dirty="0"/>
          </a:p>
        </p:txBody>
      </p:sp>
      <p:sp>
        <p:nvSpPr>
          <p:cNvPr id="3" name="Content Placeholder 2"/>
          <p:cNvSpPr>
            <a:spLocks noGrp="1"/>
          </p:cNvSpPr>
          <p:nvPr>
            <p:ph idx="1"/>
          </p:nvPr>
        </p:nvSpPr>
        <p:spPr>
          <a:xfrm>
            <a:off x="0" y="228600"/>
            <a:ext cx="9144000" cy="6858000"/>
          </a:xfrm>
        </p:spPr>
        <p:txBody>
          <a:bodyPr>
            <a:normAutofit/>
          </a:bodyPr>
          <a:lstStyle/>
          <a:p>
            <a:pPr marL="0" indent="0">
              <a:buFont typeface="Wingdings" panose="05000000000000000000" pitchFamily="2" charset="2"/>
              <a:buNone/>
              <a:defRPr/>
            </a:pPr>
            <a:r>
              <a:rPr lang="en-US" dirty="0" smtClean="0">
                <a:latin typeface="Times New Roman" pitchFamily="18" charset="0"/>
                <a:cs typeface="Times New Roman" pitchFamily="18" charset="0"/>
              </a:rPr>
              <a:t>“But </a:t>
            </a:r>
            <a:r>
              <a:rPr lang="en-US" dirty="0">
                <a:latin typeface="Times New Roman" pitchFamily="18" charset="0"/>
                <a:cs typeface="Times New Roman" pitchFamily="18" charset="0"/>
              </a:rPr>
              <a:t>what shall we do with the negroes after they are </a:t>
            </a:r>
            <a:r>
              <a:rPr lang="en-US" dirty="0" smtClean="0">
                <a:latin typeface="Times New Roman" pitchFamily="18" charset="0"/>
                <a:cs typeface="Times New Roman" pitchFamily="18" charset="0"/>
              </a:rPr>
              <a:t>free? I </a:t>
            </a:r>
            <a:r>
              <a:rPr lang="en-US" dirty="0">
                <a:latin typeface="Times New Roman" pitchFamily="18" charset="0"/>
                <a:cs typeface="Times New Roman" pitchFamily="18" charset="0"/>
              </a:rPr>
              <a:t>fear a race </a:t>
            </a:r>
            <a:r>
              <a:rPr lang="en-US" dirty="0" smtClean="0">
                <a:latin typeface="Times New Roman" pitchFamily="18" charset="0"/>
                <a:cs typeface="Times New Roman" pitchFamily="18" charset="0"/>
              </a:rPr>
              <a:t>war . . . the </a:t>
            </a:r>
            <a:r>
              <a:rPr lang="en-US" dirty="0">
                <a:latin typeface="Times New Roman" pitchFamily="18" charset="0"/>
                <a:cs typeface="Times New Roman" pitchFamily="18" charset="0"/>
              </a:rPr>
              <a:t>solution, </a:t>
            </a:r>
            <a:r>
              <a:rPr lang="en-US" dirty="0" smtClean="0">
                <a:latin typeface="Times New Roman" pitchFamily="18" charset="0"/>
                <a:cs typeface="Times New Roman" pitchFamily="18" charset="0"/>
              </a:rPr>
              <a:t>I feel is to </a:t>
            </a:r>
            <a:r>
              <a:rPr lang="en-US" dirty="0">
                <a:latin typeface="Times New Roman" pitchFamily="18" charset="0"/>
                <a:cs typeface="Times New Roman" pitchFamily="18" charset="0"/>
              </a:rPr>
              <a:t>be found in a program of colonization. </a:t>
            </a:r>
            <a:r>
              <a:rPr lang="en-US" dirty="0" smtClean="0">
                <a:latin typeface="Times New Roman" pitchFamily="18" charset="0"/>
                <a:cs typeface="Times New Roman" pitchFamily="18" charset="0"/>
              </a:rPr>
              <a:t>I </a:t>
            </a:r>
            <a:r>
              <a:rPr lang="en-US" dirty="0">
                <a:latin typeface="Times New Roman" pitchFamily="18" charset="0"/>
                <a:cs typeface="Times New Roman" pitchFamily="18" charset="0"/>
              </a:rPr>
              <a:t>can hardly believe that the South and North can live in peace, unless we can get rid of the negroes</a:t>
            </a:r>
            <a:r>
              <a:rPr lang="en-US" dirty="0" smtClean="0">
                <a:latin typeface="Times New Roman" pitchFamily="18" charset="0"/>
                <a:cs typeface="Times New Roman" pitchFamily="18" charset="0"/>
              </a:rPr>
              <a:t>.  I believe it would be better to export them all to some fertile country with a good climate which they could have to themselves.”</a:t>
            </a:r>
          </a:p>
          <a:p>
            <a:pPr marL="0" indent="0" algn="r">
              <a:buFont typeface="Wingdings" panose="05000000000000000000" pitchFamily="2" charset="2"/>
              <a:buNone/>
              <a:defRPr/>
            </a:pPr>
            <a:r>
              <a:rPr lang="en-US" dirty="0" smtClean="0">
                <a:latin typeface="Times New Roman" pitchFamily="18" charset="0"/>
                <a:cs typeface="Times New Roman" pitchFamily="18" charset="0"/>
              </a:rPr>
              <a:t>Lincoln to Benjamin Butler</a:t>
            </a:r>
          </a:p>
          <a:p>
            <a:pPr marL="0" indent="0" algn="r">
              <a:buFont typeface="Wingdings" panose="05000000000000000000" pitchFamily="2" charset="2"/>
              <a:buNone/>
              <a:defRPr/>
            </a:pPr>
            <a:r>
              <a:rPr lang="en-US" dirty="0" smtClean="0">
                <a:latin typeface="Times New Roman" pitchFamily="18" charset="0"/>
                <a:cs typeface="Times New Roman" pitchFamily="18" charset="0"/>
              </a:rPr>
              <a:t>April 1865</a:t>
            </a:r>
            <a:endParaRPr lang="en-US" dirty="0">
              <a:latin typeface="Times New Roman" pitchFamily="18" charset="0"/>
              <a:cs typeface="Times New Roman" pitchFamily="18" charset="0"/>
            </a:endParaRPr>
          </a:p>
          <a:p>
            <a:pPr>
              <a:defRPr/>
            </a:pPr>
            <a:endParaRPr lang="en-US" dirty="0"/>
          </a:p>
        </p:txBody>
      </p:sp>
    </p:spTree>
    <p:extLst>
      <p:ext uri="{BB962C8B-B14F-4D97-AF65-F5344CB8AC3E}">
        <p14:creationId xmlns:p14="http://schemas.microsoft.com/office/powerpoint/2010/main" val="1953699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457200"/>
            <a:ext cx="8229600" cy="304800"/>
          </a:xfrm>
        </p:spPr>
        <p:txBody>
          <a:bodyPr>
            <a:normAutofit fontScale="90000"/>
          </a:bodyPr>
          <a:lstStyle/>
          <a:p>
            <a:pPr>
              <a:defRPr/>
            </a:pPr>
            <a:endParaRPr lang="en-US" dirty="0"/>
          </a:p>
        </p:txBody>
      </p:sp>
      <p:sp>
        <p:nvSpPr>
          <p:cNvPr id="3" name="Content Placeholder 2"/>
          <p:cNvSpPr>
            <a:spLocks noGrp="1"/>
          </p:cNvSpPr>
          <p:nvPr>
            <p:ph idx="1"/>
          </p:nvPr>
        </p:nvSpPr>
        <p:spPr>
          <a:xfrm>
            <a:off x="457200" y="1600200"/>
            <a:ext cx="8229600" cy="1905000"/>
          </a:xfrm>
        </p:spPr>
        <p:txBody>
          <a:bodyPr/>
          <a:lstStyle/>
          <a:p>
            <a:pPr marL="0" indent="0">
              <a:buFont typeface="Wingdings" pitchFamily="2" charset="2"/>
              <a:buNone/>
              <a:defRPr/>
            </a:pPr>
            <a:r>
              <a:rPr lang="en-US" sz="5400" dirty="0" smtClean="0">
                <a:latin typeface="Times New Roman" pitchFamily="18" charset="0"/>
                <a:cs typeface="Times New Roman" pitchFamily="18" charset="0"/>
              </a:rPr>
              <a:t>Back on the frontier . . . . </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32223322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52400"/>
            <a:ext cx="8610600" cy="1447800"/>
          </a:xfrm>
        </p:spPr>
        <p:txBody>
          <a:bodyPr/>
          <a:lstStyle/>
          <a:p>
            <a:pPr eaLnBrk="1" hangingPunct="1">
              <a:defRPr/>
            </a:pPr>
            <a:r>
              <a:rPr lang="en-US" smtClean="0">
                <a:latin typeface="Castellar" pitchFamily="18" charset="0"/>
              </a:rPr>
              <a:t>Shakin’, Rattlin’ and Holy-Rollin’</a:t>
            </a:r>
          </a:p>
        </p:txBody>
      </p:sp>
      <p:sp>
        <p:nvSpPr>
          <p:cNvPr id="2051" name="Rectangle 3"/>
          <p:cNvSpPr>
            <a:spLocks noGrp="1" noChangeArrowheads="1"/>
          </p:cNvSpPr>
          <p:nvPr>
            <p:ph type="subTitle" idx="1"/>
          </p:nvPr>
        </p:nvSpPr>
        <p:spPr>
          <a:xfrm>
            <a:off x="762000" y="5867400"/>
            <a:ext cx="7543800" cy="990600"/>
          </a:xfrm>
        </p:spPr>
        <p:txBody>
          <a:bodyPr/>
          <a:lstStyle/>
          <a:p>
            <a:pPr eaLnBrk="1" hangingPunct="1">
              <a:lnSpc>
                <a:spcPct val="90000"/>
              </a:lnSpc>
              <a:defRPr/>
            </a:pPr>
            <a:r>
              <a:rPr lang="en-US" dirty="0" smtClean="0">
                <a:latin typeface="Times New Roman" pitchFamily="18" charset="0"/>
              </a:rPr>
              <a:t>The Second Great Awakening and The Search for Utopia</a:t>
            </a:r>
          </a:p>
        </p:txBody>
      </p:sp>
      <p:pic>
        <p:nvPicPr>
          <p:cNvPr id="13316" name="Picture 5" descr="Shak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58864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2958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81000"/>
            <a:ext cx="8229600" cy="152400"/>
          </a:xfrm>
        </p:spPr>
        <p:txBody>
          <a:bodyPr>
            <a:normAutofit fontScale="90000"/>
          </a:bodyPr>
          <a:lstStyle/>
          <a:p>
            <a:pPr eaLnBrk="1" hangingPunct="1">
              <a:defRPr/>
            </a:pPr>
            <a:endParaRPr lang="en-US" sz="4000" smtClean="0"/>
          </a:p>
        </p:txBody>
      </p:sp>
      <p:sp>
        <p:nvSpPr>
          <p:cNvPr id="3075" name="Rectangle 3"/>
          <p:cNvSpPr>
            <a:spLocks noGrp="1" noChangeArrowheads="1"/>
          </p:cNvSpPr>
          <p:nvPr>
            <p:ph type="body" idx="1"/>
          </p:nvPr>
        </p:nvSpPr>
        <p:spPr>
          <a:xfrm>
            <a:off x="0" y="0"/>
            <a:ext cx="4800600" cy="6858000"/>
          </a:xfrm>
        </p:spPr>
        <p:txBody>
          <a:bodyPr>
            <a:normAutofit fontScale="77500" lnSpcReduction="20000"/>
          </a:bodyPr>
          <a:lstStyle/>
          <a:p>
            <a:pPr>
              <a:defRPr/>
            </a:pPr>
            <a:r>
              <a:rPr lang="en-US" sz="3400" dirty="0" smtClean="0">
                <a:latin typeface="Times New Roman" pitchFamily="18" charset="0"/>
              </a:rPr>
              <a:t>During the early 19</a:t>
            </a:r>
            <a:r>
              <a:rPr lang="en-US" sz="3400" baseline="30000" dirty="0" smtClean="0">
                <a:latin typeface="Times New Roman" pitchFamily="18" charset="0"/>
              </a:rPr>
              <a:t>th</a:t>
            </a:r>
            <a:r>
              <a:rPr lang="en-US" sz="3400" dirty="0" smtClean="0">
                <a:latin typeface="Times New Roman" pitchFamily="18" charset="0"/>
              </a:rPr>
              <a:t> century </a:t>
            </a:r>
            <a:r>
              <a:rPr lang="en-US" sz="3400" b="1" dirty="0" smtClean="0">
                <a:solidFill>
                  <a:srgbClr val="FFC000"/>
                </a:solidFill>
                <a:latin typeface="Times New Roman" pitchFamily="18" charset="0"/>
              </a:rPr>
              <a:t>the growing fear that secularism would accompany western expansion and result in material and political independence.</a:t>
            </a:r>
          </a:p>
          <a:p>
            <a:pPr marL="0" indent="0">
              <a:buNone/>
              <a:defRPr/>
            </a:pPr>
            <a:endParaRPr lang="en-US" sz="3400" dirty="0" smtClean="0">
              <a:latin typeface="Times New Roman" pitchFamily="18" charset="0"/>
            </a:endParaRPr>
          </a:p>
          <a:p>
            <a:pPr>
              <a:defRPr/>
            </a:pPr>
            <a:r>
              <a:rPr lang="en-US" sz="3400" dirty="0" smtClean="0">
                <a:latin typeface="Times New Roman" pitchFamily="18" charset="0"/>
              </a:rPr>
              <a:t>This brought about a religious revival throughout the Trans-Appalachian west known as the </a:t>
            </a:r>
            <a:r>
              <a:rPr lang="en-US" sz="3400" b="1" dirty="0" smtClean="0">
                <a:solidFill>
                  <a:srgbClr val="FFC000"/>
                </a:solidFill>
                <a:latin typeface="Times New Roman" pitchFamily="18" charset="0"/>
              </a:rPr>
              <a:t>Second Great Awakening.</a:t>
            </a:r>
          </a:p>
          <a:p>
            <a:pPr marL="0" indent="0">
              <a:buNone/>
              <a:defRPr/>
            </a:pPr>
            <a:endParaRPr lang="en-US" sz="3400" dirty="0" smtClean="0">
              <a:latin typeface="Times New Roman" pitchFamily="18" charset="0"/>
            </a:endParaRPr>
          </a:p>
          <a:p>
            <a:pPr>
              <a:defRPr/>
            </a:pPr>
            <a:r>
              <a:rPr lang="en-US" sz="3400" dirty="0" smtClean="0">
                <a:latin typeface="Times New Roman" pitchFamily="18" charset="0"/>
              </a:rPr>
              <a:t>While the First Great Awakening was centered in New England and was cavalier-class centric, </a:t>
            </a:r>
            <a:r>
              <a:rPr lang="en-US" sz="3400" b="1" dirty="0" smtClean="0">
                <a:solidFill>
                  <a:srgbClr val="FFC000"/>
                </a:solidFill>
                <a:latin typeface="Times New Roman" pitchFamily="18" charset="0"/>
              </a:rPr>
              <a:t>the Second Great Awakening was </a:t>
            </a:r>
            <a:r>
              <a:rPr lang="en-US" sz="3400" b="1" dirty="0">
                <a:solidFill>
                  <a:srgbClr val="FFC000"/>
                </a:solidFill>
                <a:latin typeface="Times New Roman" pitchFamily="18" charset="0"/>
              </a:rPr>
              <a:t>p</a:t>
            </a:r>
            <a:r>
              <a:rPr lang="en-US" sz="3400" b="1" dirty="0" smtClean="0">
                <a:solidFill>
                  <a:srgbClr val="FFC000"/>
                </a:solidFill>
                <a:latin typeface="Times New Roman" pitchFamily="18" charset="0"/>
              </a:rPr>
              <a:t>ure yeoman</a:t>
            </a:r>
            <a:r>
              <a:rPr lang="en-US" sz="3400" dirty="0" smtClean="0">
                <a:latin typeface="Times New Roman" pitchFamily="18" charset="0"/>
              </a:rPr>
              <a:t>.  </a:t>
            </a:r>
            <a:r>
              <a:rPr lang="en-US" dirty="0" smtClean="0"/>
              <a:t>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800"/>
            <a:ext cx="4038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359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381000"/>
            <a:ext cx="8229600" cy="381000"/>
          </a:xfrm>
        </p:spPr>
        <p:txBody>
          <a:bodyPr>
            <a:normAutofit fontScale="90000"/>
          </a:bodyPr>
          <a:lstStyle/>
          <a:p>
            <a:pPr eaLnBrk="1" hangingPunct="1">
              <a:defRPr/>
            </a:pPr>
            <a:endParaRPr lang="en-US" sz="4000" smtClean="0"/>
          </a:p>
        </p:txBody>
      </p:sp>
      <p:sp>
        <p:nvSpPr>
          <p:cNvPr id="4099" name="Rectangle 3"/>
          <p:cNvSpPr>
            <a:spLocks noGrp="1" noChangeArrowheads="1"/>
          </p:cNvSpPr>
          <p:nvPr>
            <p:ph type="body" idx="1"/>
          </p:nvPr>
        </p:nvSpPr>
        <p:spPr>
          <a:xfrm>
            <a:off x="152400" y="5257800"/>
            <a:ext cx="8991600" cy="1600200"/>
          </a:xfrm>
        </p:spPr>
        <p:txBody>
          <a:bodyPr>
            <a:normAutofit/>
          </a:bodyPr>
          <a:lstStyle/>
          <a:p>
            <a:pPr eaLnBrk="1" hangingPunct="1">
              <a:buFont typeface="Wingdings" pitchFamily="2" charset="2"/>
              <a:buNone/>
              <a:defRPr/>
            </a:pPr>
            <a:r>
              <a:rPr lang="en-US" sz="2800" dirty="0" smtClean="0">
                <a:latin typeface="Times New Roman" pitchFamily="18" charset="0"/>
              </a:rPr>
              <a:t>   </a:t>
            </a:r>
          </a:p>
          <a:p>
            <a:pPr eaLnBrk="1" hangingPunct="1">
              <a:buFont typeface="Wingdings" pitchFamily="2" charset="2"/>
              <a:buNone/>
              <a:defRPr/>
            </a:pPr>
            <a:endParaRPr lang="en-US" sz="2800" dirty="0">
              <a:latin typeface="Times New Roman" pitchFamily="18" charset="0"/>
            </a:endParaRPr>
          </a:p>
          <a:p>
            <a:pPr algn="ctr" eaLnBrk="1" hangingPunct="1">
              <a:buFont typeface="Wingdings" pitchFamily="2" charset="2"/>
              <a:buNone/>
              <a:defRPr/>
            </a:pPr>
            <a:r>
              <a:rPr lang="en-US" sz="2800" dirty="0" smtClean="0">
                <a:latin typeface="Times New Roman" pitchFamily="18" charset="0"/>
              </a:rPr>
              <a:t>A Camp Meeting: Yeomen Getting’ Right With God</a:t>
            </a:r>
          </a:p>
          <a:p>
            <a:pPr eaLnBrk="1" hangingPunct="1">
              <a:buFont typeface="Wingdings" pitchFamily="2" charset="2"/>
              <a:buNone/>
              <a:defRPr/>
            </a:pPr>
            <a:endParaRPr lang="en-US" dirty="0" smtClean="0">
              <a:latin typeface="Times New Roman" pitchFamily="18" charset="0"/>
            </a:endParaRP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493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 calcmode="lin" valueType="num">
                                      <p:cBhvr additive="base">
                                        <p:cTn id="13"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flipV="1">
            <a:off x="457200" y="-533400"/>
            <a:ext cx="8229600" cy="152400"/>
          </a:xfrm>
        </p:spPr>
        <p:txBody>
          <a:bodyPr>
            <a:normAutofit fontScale="90000"/>
          </a:bodyPr>
          <a:lstStyle/>
          <a:p>
            <a:pPr eaLnBrk="1" hangingPunct="1">
              <a:defRPr/>
            </a:pPr>
            <a:endParaRPr lang="en-US" sz="4000" smtClean="0"/>
          </a:p>
        </p:txBody>
      </p:sp>
      <p:sp>
        <p:nvSpPr>
          <p:cNvPr id="8195" name="Rectangle 3"/>
          <p:cNvSpPr>
            <a:spLocks noGrp="1" noChangeArrowheads="1"/>
          </p:cNvSpPr>
          <p:nvPr>
            <p:ph type="body" idx="1"/>
          </p:nvPr>
        </p:nvSpPr>
        <p:spPr>
          <a:xfrm>
            <a:off x="0" y="0"/>
            <a:ext cx="9144000" cy="6858000"/>
          </a:xfrm>
        </p:spPr>
        <p:txBody>
          <a:bodyPr>
            <a:normAutofit/>
          </a:bodyPr>
          <a:lstStyle/>
          <a:p>
            <a:pPr eaLnBrk="1" hangingPunct="1">
              <a:lnSpc>
                <a:spcPct val="90000"/>
              </a:lnSpc>
              <a:defRPr/>
            </a:pPr>
            <a:r>
              <a:rPr lang="en-US" sz="2800" dirty="0" smtClean="0">
                <a:latin typeface="Times New Roman" pitchFamily="18" charset="0"/>
              </a:rPr>
              <a:t>Revivals as </a:t>
            </a:r>
            <a:r>
              <a:rPr lang="en-US" sz="2800" i="1" dirty="0" smtClean="0">
                <a:latin typeface="Times New Roman" pitchFamily="18" charset="0"/>
              </a:rPr>
              <a:t>social</a:t>
            </a:r>
            <a:r>
              <a:rPr lang="en-US" sz="2800" dirty="0" smtClean="0">
                <a:latin typeface="Times New Roman" pitchFamily="18" charset="0"/>
              </a:rPr>
              <a:t> institutions offered a meaningful outlet to isolated people; this was </a:t>
            </a:r>
            <a:r>
              <a:rPr lang="en-US" sz="2800" dirty="0" smtClean="0">
                <a:solidFill>
                  <a:srgbClr val="FFC000"/>
                </a:solidFill>
                <a:latin typeface="Times New Roman" pitchFamily="18" charset="0"/>
              </a:rPr>
              <a:t>especially true for women</a:t>
            </a:r>
            <a:r>
              <a:rPr lang="en-US" sz="2800" dirty="0" smtClean="0">
                <a:latin typeface="Times New Roman" pitchFamily="18" charset="0"/>
              </a:rPr>
              <a:t>:</a:t>
            </a:r>
          </a:p>
          <a:p>
            <a:pPr lvl="1">
              <a:lnSpc>
                <a:spcPct val="90000"/>
              </a:lnSpc>
              <a:defRPr/>
            </a:pPr>
            <a:r>
              <a:rPr lang="en-US" sz="2400" dirty="0" smtClean="0">
                <a:latin typeface="Times New Roman" pitchFamily="18" charset="0"/>
              </a:rPr>
              <a:t>the revivals provided an </a:t>
            </a:r>
            <a:r>
              <a:rPr lang="en-US" sz="2400" dirty="0" smtClean="0">
                <a:solidFill>
                  <a:srgbClr val="FFC000"/>
                </a:solidFill>
                <a:latin typeface="Times New Roman" pitchFamily="18" charset="0"/>
              </a:rPr>
              <a:t>alternative to the rigors and isolation of frontier domesticity</a:t>
            </a:r>
          </a:p>
          <a:p>
            <a:pPr lvl="1">
              <a:lnSpc>
                <a:spcPct val="90000"/>
              </a:lnSpc>
              <a:defRPr/>
            </a:pPr>
            <a:r>
              <a:rPr lang="en-US" sz="2400" dirty="0" smtClean="0">
                <a:latin typeface="Times New Roman" pitchFamily="18" charset="0"/>
              </a:rPr>
              <a:t>Revivals allowed women to </a:t>
            </a:r>
            <a:r>
              <a:rPr lang="en-US" sz="2400" dirty="0" smtClean="0">
                <a:solidFill>
                  <a:srgbClr val="FFC000"/>
                </a:solidFill>
                <a:latin typeface="Times New Roman" pitchFamily="18" charset="0"/>
              </a:rPr>
              <a:t>stretch the constraints of the Cult of Domesticity</a:t>
            </a:r>
          </a:p>
          <a:p>
            <a:pPr marL="0" indent="0" eaLnBrk="1" hangingPunct="1">
              <a:lnSpc>
                <a:spcPct val="90000"/>
              </a:lnSpc>
              <a:buFont typeface="Wingdings" pitchFamily="2" charset="2"/>
              <a:buNone/>
              <a:defRPr/>
            </a:pPr>
            <a:endParaRPr lang="en-US" sz="2800" dirty="0" smtClean="0">
              <a:latin typeface="Times New Roman" pitchFamily="18" charset="0"/>
            </a:endParaRPr>
          </a:p>
          <a:p>
            <a:pPr eaLnBrk="1" hangingPunct="1">
              <a:lnSpc>
                <a:spcPct val="90000"/>
              </a:lnSpc>
              <a:defRPr/>
            </a:pPr>
            <a:r>
              <a:rPr lang="en-US" sz="2800" dirty="0" smtClean="0">
                <a:latin typeface="Times New Roman" pitchFamily="18" charset="0"/>
              </a:rPr>
              <a:t>The revival phenomenon swept the nation in a fashion that has been described as a forest that has been devastated by fire; by 1830 the number of churches in </a:t>
            </a:r>
            <a:r>
              <a:rPr lang="en-US" sz="2800" dirty="0" smtClean="0">
                <a:solidFill>
                  <a:srgbClr val="FFC000"/>
                </a:solidFill>
                <a:latin typeface="Times New Roman" pitchFamily="18" charset="0"/>
              </a:rPr>
              <a:t>upstate New York and western New England had grown by 1/3</a:t>
            </a:r>
            <a:r>
              <a:rPr lang="en-US" sz="2800" dirty="0" smtClean="0">
                <a:latin typeface="Times New Roman" pitchFamily="18" charset="0"/>
              </a:rPr>
              <a:t>. </a:t>
            </a:r>
          </a:p>
          <a:p>
            <a:pPr marL="0" indent="0" eaLnBrk="1" hangingPunct="1">
              <a:lnSpc>
                <a:spcPct val="90000"/>
              </a:lnSpc>
              <a:buFont typeface="Wingdings" pitchFamily="2" charset="2"/>
              <a:buNone/>
              <a:defRPr/>
            </a:pPr>
            <a:endParaRPr lang="en-US" sz="2800" dirty="0" smtClean="0">
              <a:latin typeface="Times New Roman" pitchFamily="18" charset="0"/>
            </a:endParaRPr>
          </a:p>
          <a:p>
            <a:pPr eaLnBrk="1" hangingPunct="1">
              <a:lnSpc>
                <a:spcPct val="90000"/>
              </a:lnSpc>
              <a:defRPr/>
            </a:pPr>
            <a:r>
              <a:rPr lang="en-US" sz="2800" dirty="0" smtClean="0">
                <a:latin typeface="Times New Roman" pitchFamily="18" charset="0"/>
              </a:rPr>
              <a:t>Western New York  experienced such intensity that it became known as the </a:t>
            </a:r>
            <a:r>
              <a:rPr lang="en-US" sz="2800" b="1" u="sng" dirty="0" smtClean="0">
                <a:solidFill>
                  <a:srgbClr val="FFC000"/>
                </a:solidFill>
                <a:latin typeface="Times New Roman" pitchFamily="18" charset="0"/>
              </a:rPr>
              <a:t>“Burned Over District.”</a:t>
            </a:r>
          </a:p>
        </p:txBody>
      </p:sp>
    </p:spTree>
    <p:extLst>
      <p:ext uri="{BB962C8B-B14F-4D97-AF65-F5344CB8AC3E}">
        <p14:creationId xmlns:p14="http://schemas.microsoft.com/office/powerpoint/2010/main" val="89667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4" end="4"/>
                                            </p:txEl>
                                          </p:spTgt>
                                        </p:tgtEl>
                                        <p:attrNameLst>
                                          <p:attrName>style.visibility</p:attrName>
                                        </p:attrNameLst>
                                      </p:cBhvr>
                                      <p:to>
                                        <p:strVal val="visible"/>
                                      </p:to>
                                    </p:set>
                                    <p:anim calcmode="lin" valueType="num">
                                      <p:cBhvr additive="base">
                                        <p:cTn id="25"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anim calcmode="lin" valueType="num">
                                      <p:cBhvr additive="base">
                                        <p:cTn id="31"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2800" dirty="0" smtClean="0">
                <a:latin typeface="Times New Roman" panose="02020603050405020304" pitchFamily="18" charset="0"/>
                <a:cs typeface="Times New Roman" panose="02020603050405020304" pitchFamily="18" charset="0"/>
              </a:rPr>
              <a:t>THE NEW DYNAMIC OF AMERICAN EXCEPTIONALISM: WESTERN MIGRATION</a:t>
            </a:r>
            <a:endParaRPr lang="en-U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990600"/>
            <a:ext cx="9144000" cy="5791200"/>
          </a:xfrm>
        </p:spPr>
        <p:txBody>
          <a:bodyPr>
            <a:normAutofit fontScale="92500" lnSpcReduction="10000"/>
          </a:bodyPr>
          <a:lstStyle/>
          <a:p>
            <a:r>
              <a:rPr lang="en-US" sz="2400" dirty="0" smtClean="0">
                <a:latin typeface="Times New Roman" panose="02020603050405020304" pitchFamily="18" charset="0"/>
                <a:cs typeface="Times New Roman" panose="02020603050405020304" pitchFamily="18" charset="0"/>
              </a:rPr>
              <a:t>Westward migration: Birth of the New American</a:t>
            </a:r>
          </a:p>
          <a:p>
            <a:pPr lvl="1"/>
            <a:r>
              <a:rPr lang="en-US" sz="2400" dirty="0">
                <a:solidFill>
                  <a:srgbClr val="FFC000"/>
                </a:solidFill>
                <a:latin typeface="Times New Roman" panose="02020603050405020304" pitchFamily="18" charset="0"/>
                <a:cs typeface="Times New Roman" panose="02020603050405020304" pitchFamily="18" charset="0"/>
              </a:rPr>
              <a:t>Yeoman specific</a:t>
            </a:r>
          </a:p>
          <a:p>
            <a:pPr marL="342900" lvl="1"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Motivation </a:t>
            </a:r>
            <a:r>
              <a:rPr lang="en-US" sz="2400" dirty="0">
                <a:latin typeface="Times New Roman" panose="02020603050405020304" pitchFamily="18" charset="0"/>
                <a:cs typeface="Times New Roman" panose="02020603050405020304" pitchFamily="18" charset="0"/>
              </a:rPr>
              <a:t>for </a:t>
            </a:r>
            <a:r>
              <a:rPr lang="en-US" sz="2400" dirty="0" smtClean="0">
                <a:latin typeface="Times New Roman" panose="02020603050405020304" pitchFamily="18" charset="0"/>
                <a:cs typeface="Times New Roman" panose="02020603050405020304" pitchFamily="18" charset="0"/>
              </a:rPr>
              <a:t>Migration</a:t>
            </a:r>
          </a:p>
          <a:p>
            <a:pPr marL="742950" lvl="2" indent="-342900"/>
            <a:r>
              <a:rPr lang="en-US" dirty="0" smtClean="0">
                <a:latin typeface="Times New Roman" panose="02020603050405020304" pitchFamily="18" charset="0"/>
                <a:cs typeface="Times New Roman" panose="02020603050405020304" pitchFamily="18" charset="0"/>
              </a:rPr>
              <a:t>LAND!!</a:t>
            </a:r>
          </a:p>
          <a:p>
            <a:pPr marL="1200150" lvl="3" indent="-342900"/>
            <a:r>
              <a:rPr lang="en-US" sz="2400" dirty="0">
                <a:latin typeface="Times New Roman" panose="02020603050405020304" pitchFamily="18" charset="0"/>
                <a:cs typeface="Times New Roman" panose="02020603050405020304" pitchFamily="18" charset="0"/>
              </a:rPr>
              <a:t>Treaty Of Greenville</a:t>
            </a:r>
          </a:p>
          <a:p>
            <a:pPr marL="1200150" lvl="3" indent="-342900"/>
            <a:r>
              <a:rPr lang="en-US" sz="2400" dirty="0">
                <a:latin typeface="Times New Roman" panose="02020603050405020304" pitchFamily="18" charset="0"/>
                <a:cs typeface="Times New Roman" panose="02020603050405020304" pitchFamily="18" charset="0"/>
              </a:rPr>
              <a:t>Land Ordinance 1785</a:t>
            </a:r>
          </a:p>
          <a:p>
            <a:pPr marL="742950" lvl="2" indent="-342900"/>
            <a:r>
              <a:rPr lang="en-US" dirty="0" smtClean="0">
                <a:latin typeface="Times New Roman" panose="02020603050405020304" pitchFamily="18" charset="0"/>
                <a:cs typeface="Times New Roman" panose="02020603050405020304" pitchFamily="18" charset="0"/>
              </a:rPr>
              <a:t>Internal Improvements</a:t>
            </a:r>
          </a:p>
          <a:p>
            <a:pPr marL="1200150" lvl="3" indent="-342900"/>
            <a:r>
              <a:rPr lang="en-US" sz="2400" dirty="0" smtClean="0">
                <a:latin typeface="Times New Roman" panose="02020603050405020304" pitchFamily="18" charset="0"/>
                <a:cs typeface="Times New Roman" panose="02020603050405020304" pitchFamily="18" charset="0"/>
              </a:rPr>
              <a:t>National Road</a:t>
            </a:r>
          </a:p>
          <a:p>
            <a:pPr marL="1200150" lvl="3" indent="-342900"/>
            <a:r>
              <a:rPr lang="en-US" sz="2400" dirty="0" smtClean="0">
                <a:latin typeface="Times New Roman" panose="02020603050405020304" pitchFamily="18" charset="0"/>
                <a:cs typeface="Times New Roman" panose="02020603050405020304" pitchFamily="18" charset="0"/>
              </a:rPr>
              <a:t>Turnpikes</a:t>
            </a:r>
          </a:p>
          <a:p>
            <a:pPr marL="1200150" lvl="3" indent="-342900"/>
            <a:r>
              <a:rPr lang="en-US" sz="2400" dirty="0" smtClean="0">
                <a:latin typeface="Times New Roman" panose="02020603050405020304" pitchFamily="18" charset="0"/>
                <a:cs typeface="Times New Roman" panose="02020603050405020304" pitchFamily="18" charset="0"/>
              </a:rPr>
              <a:t>Canals</a:t>
            </a:r>
          </a:p>
          <a:p>
            <a:pPr marL="742950" lvl="2" indent="-342900"/>
            <a:r>
              <a:rPr lang="en-US" dirty="0" smtClean="0">
                <a:latin typeface="Times New Roman" panose="02020603050405020304" pitchFamily="18" charset="0"/>
                <a:cs typeface="Times New Roman" panose="02020603050405020304" pitchFamily="18" charset="0"/>
              </a:rPr>
              <a:t>Economic Opportunity</a:t>
            </a:r>
          </a:p>
          <a:p>
            <a:pPr marL="1200150" lvl="3" indent="-342900"/>
            <a:r>
              <a:rPr lang="en-US" sz="2400" dirty="0" smtClean="0">
                <a:latin typeface="Times New Roman" panose="02020603050405020304" pitchFamily="18" charset="0"/>
                <a:cs typeface="Times New Roman" panose="02020603050405020304" pitchFamily="18" charset="0"/>
              </a:rPr>
              <a:t>Cotton Gin 1793</a:t>
            </a:r>
          </a:p>
          <a:p>
            <a:pPr marL="1200150" lvl="3" indent="-342900"/>
            <a:r>
              <a:rPr lang="en-US" sz="2400" dirty="0" smtClean="0">
                <a:latin typeface="Times New Roman" panose="02020603050405020304" pitchFamily="18" charset="0"/>
                <a:cs typeface="Times New Roman" panose="02020603050405020304" pitchFamily="18" charset="0"/>
              </a:rPr>
              <a:t>Development/Growth Northern Manufacturing</a:t>
            </a:r>
          </a:p>
          <a:p>
            <a:pPr marL="1200150" lvl="3" indent="-342900"/>
            <a:r>
              <a:rPr lang="en-US" sz="2400" dirty="0" smtClean="0">
                <a:latin typeface="Times New Roman" panose="02020603050405020304" pitchFamily="18" charset="0"/>
                <a:cs typeface="Times New Roman" panose="02020603050405020304" pitchFamily="18" charset="0"/>
              </a:rPr>
              <a:t>Midwest, Ohio/Tennessee River Valley Farmland</a:t>
            </a:r>
          </a:p>
          <a:p>
            <a:pPr marL="1200150" lvl="3" indent="-342900"/>
            <a:r>
              <a:rPr lang="en-US" sz="2400" dirty="0" smtClean="0">
                <a:latin typeface="Times New Roman" panose="02020603050405020304" pitchFamily="18" charset="0"/>
                <a:cs typeface="Times New Roman" panose="02020603050405020304" pitchFamily="18" charset="0"/>
              </a:rPr>
              <a:t>“Black belt”  (Deep South) alluvial bottom land</a:t>
            </a:r>
          </a:p>
          <a:p>
            <a:endParaRPr lang="en-US" dirty="0" smtClean="0"/>
          </a:p>
        </p:txBody>
      </p:sp>
    </p:spTree>
    <p:extLst>
      <p:ext uri="{BB962C8B-B14F-4D97-AF65-F5344CB8AC3E}">
        <p14:creationId xmlns:p14="http://schemas.microsoft.com/office/powerpoint/2010/main" val="380025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additive="base">
                                        <p:cTn id="9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flipV="1">
            <a:off x="457200" y="-533400"/>
            <a:ext cx="8229600" cy="76200"/>
          </a:xfrm>
        </p:spPr>
        <p:txBody>
          <a:bodyPr>
            <a:normAutofit fontScale="90000"/>
          </a:bodyPr>
          <a:lstStyle/>
          <a:p>
            <a:pPr eaLnBrk="1" hangingPunct="1">
              <a:defRPr/>
            </a:pPr>
            <a:endParaRPr lang="en-US" sz="4000" smtClean="0"/>
          </a:p>
        </p:txBody>
      </p:sp>
      <p:sp>
        <p:nvSpPr>
          <p:cNvPr id="9219" name="Rectangle 3"/>
          <p:cNvSpPr>
            <a:spLocks noGrp="1" noChangeArrowheads="1"/>
          </p:cNvSpPr>
          <p:nvPr>
            <p:ph type="body" idx="1"/>
          </p:nvPr>
        </p:nvSpPr>
        <p:spPr>
          <a:xfrm>
            <a:off x="457200" y="5943600"/>
            <a:ext cx="8229600" cy="914400"/>
          </a:xfrm>
        </p:spPr>
        <p:txBody>
          <a:bodyPr/>
          <a:lstStyle/>
          <a:p>
            <a:pPr marL="0" indent="0" algn="ctr" eaLnBrk="1" hangingPunct="1">
              <a:buFont typeface="Wingdings" pitchFamily="2" charset="2"/>
              <a:buNone/>
              <a:defRPr/>
            </a:pPr>
            <a:r>
              <a:rPr lang="en-US" sz="4800" dirty="0" smtClean="0">
                <a:latin typeface="Times New Roman" panose="02020603050405020304" pitchFamily="18" charset="0"/>
                <a:cs typeface="Times New Roman" panose="02020603050405020304" pitchFamily="18" charset="0"/>
              </a:rPr>
              <a:t>The Burned Over District</a:t>
            </a:r>
          </a:p>
        </p:txBody>
      </p:sp>
      <p:pic>
        <p:nvPicPr>
          <p:cNvPr id="266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848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4290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flipV="1">
            <a:off x="457200" y="-457200"/>
            <a:ext cx="8229600" cy="76200"/>
          </a:xfrm>
        </p:spPr>
        <p:txBody>
          <a:bodyPr>
            <a:normAutofit fontScale="90000"/>
          </a:bodyPr>
          <a:lstStyle/>
          <a:p>
            <a:pPr eaLnBrk="1" hangingPunct="1">
              <a:defRPr/>
            </a:pPr>
            <a:endParaRPr lang="en-US" sz="4000" smtClean="0"/>
          </a:p>
        </p:txBody>
      </p:sp>
      <p:sp>
        <p:nvSpPr>
          <p:cNvPr id="10243" name="Rectangle 3"/>
          <p:cNvSpPr>
            <a:spLocks noGrp="1" noChangeArrowheads="1"/>
          </p:cNvSpPr>
          <p:nvPr>
            <p:ph type="body" idx="1"/>
          </p:nvPr>
        </p:nvSpPr>
        <p:spPr>
          <a:xfrm>
            <a:off x="76200" y="0"/>
            <a:ext cx="4953000" cy="6858000"/>
          </a:xfrm>
        </p:spPr>
        <p:txBody>
          <a:bodyPr>
            <a:normAutofit fontScale="85000" lnSpcReduction="20000"/>
          </a:bodyPr>
          <a:lstStyle/>
          <a:p>
            <a:pPr eaLnBrk="1" hangingPunct="1">
              <a:defRPr/>
            </a:pPr>
            <a:r>
              <a:rPr lang="en-US" dirty="0" smtClean="0">
                <a:latin typeface="Times New Roman" pitchFamily="18" charset="0"/>
              </a:rPr>
              <a:t>The primary evangelist in the Burned Over District was </a:t>
            </a:r>
            <a:r>
              <a:rPr lang="en-US" u="sng" dirty="0" smtClean="0">
                <a:solidFill>
                  <a:srgbClr val="FFC000"/>
                </a:solidFill>
                <a:latin typeface="Times New Roman" pitchFamily="18" charset="0"/>
              </a:rPr>
              <a:t>Charles Grandison Finney</a:t>
            </a:r>
            <a:r>
              <a:rPr lang="en-US" dirty="0" smtClean="0">
                <a:latin typeface="Times New Roman" pitchFamily="18" charset="0"/>
              </a:rPr>
              <a:t>; in one six month period in 1839 he produced over 100,000 conversions.</a:t>
            </a:r>
          </a:p>
          <a:p>
            <a:pPr eaLnBrk="1" hangingPunct="1">
              <a:defRPr/>
            </a:pPr>
            <a:r>
              <a:rPr lang="en-US" dirty="0" smtClean="0">
                <a:latin typeface="Times New Roman" pitchFamily="18" charset="0"/>
              </a:rPr>
              <a:t>Finney had experienced a personal religious experience early in life when he was “overcome by the Holy Spirit and “baptized by waves of liquid love.” </a:t>
            </a:r>
          </a:p>
          <a:p>
            <a:pPr eaLnBrk="1" hangingPunct="1">
              <a:defRPr/>
            </a:pPr>
            <a:r>
              <a:rPr lang="en-US" dirty="0" smtClean="0">
                <a:latin typeface="Times New Roman" pitchFamily="18" charset="0"/>
              </a:rPr>
              <a:t>Finney was an antinomian; he claimed that the only </a:t>
            </a:r>
            <a:r>
              <a:rPr lang="en-US" u="sng" dirty="0" smtClean="0">
                <a:solidFill>
                  <a:srgbClr val="FFC000"/>
                </a:solidFill>
                <a:latin typeface="Times New Roman" pitchFamily="18" charset="0"/>
              </a:rPr>
              <a:t>obstacle to salvation lie within the individual</a:t>
            </a:r>
            <a:r>
              <a:rPr lang="en-US" dirty="0" smtClean="0">
                <a:latin typeface="Times New Roman" pitchFamily="18" charset="0"/>
              </a:rPr>
              <a:t>, therefore his revivals featured large </a:t>
            </a:r>
            <a:r>
              <a:rPr lang="en-US" u="sng" dirty="0" smtClean="0">
                <a:solidFill>
                  <a:srgbClr val="FFC000"/>
                </a:solidFill>
                <a:latin typeface="Times New Roman" pitchFamily="18" charset="0"/>
              </a:rPr>
              <a:t>mass conversions that took advantage of the peer and mob dynamic</a:t>
            </a:r>
            <a:r>
              <a:rPr lang="en-US" dirty="0" smtClean="0">
                <a:solidFill>
                  <a:srgbClr val="FFC000"/>
                </a:solidFill>
                <a:latin typeface="Times New Roman"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0"/>
            <a:ext cx="39624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11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685800"/>
          </a:xfrm>
        </p:spPr>
        <p:txBody>
          <a:bodyPr>
            <a:normAutofit fontScale="90000"/>
          </a:bodyPr>
          <a:lstStyle/>
          <a:p>
            <a:pPr eaLnBrk="1" hangingPunct="1">
              <a:defRPr/>
            </a:pPr>
            <a:r>
              <a:rPr lang="en-US" sz="4000" smtClean="0">
                <a:latin typeface="Times New Roman" pitchFamily="18" charset="0"/>
              </a:rPr>
              <a:t>The Utopian Communities</a:t>
            </a:r>
          </a:p>
        </p:txBody>
      </p:sp>
      <p:sp>
        <p:nvSpPr>
          <p:cNvPr id="13315" name="Rectangle 3"/>
          <p:cNvSpPr>
            <a:spLocks noGrp="1" noChangeArrowheads="1"/>
          </p:cNvSpPr>
          <p:nvPr>
            <p:ph type="body" idx="1"/>
          </p:nvPr>
        </p:nvSpPr>
        <p:spPr>
          <a:xfrm>
            <a:off x="0" y="685800"/>
            <a:ext cx="9144000" cy="6172200"/>
          </a:xfrm>
        </p:spPr>
        <p:txBody>
          <a:bodyPr/>
          <a:lstStyle/>
          <a:p>
            <a:pPr eaLnBrk="1" hangingPunct="1">
              <a:defRPr/>
            </a:pPr>
            <a:r>
              <a:rPr lang="en-US" sz="2800" dirty="0" smtClean="0">
                <a:latin typeface="Times New Roman" pitchFamily="18" charset="0"/>
              </a:rPr>
              <a:t>The Second Great Awakening also revealed </a:t>
            </a:r>
            <a:r>
              <a:rPr lang="en-US" sz="2800" dirty="0" smtClean="0">
                <a:solidFill>
                  <a:srgbClr val="FFC000"/>
                </a:solidFill>
                <a:latin typeface="Times New Roman" pitchFamily="18" charset="0"/>
              </a:rPr>
              <a:t>dissatisfaction among people who felt that  conventional religion had failed them.</a:t>
            </a:r>
          </a:p>
          <a:p>
            <a:pPr marL="0" indent="0" eaLnBrk="1" hangingPunct="1">
              <a:buFont typeface="Wingdings" pitchFamily="2" charset="2"/>
              <a:buNone/>
              <a:defRPr/>
            </a:pPr>
            <a:endParaRPr lang="en-US" sz="2800" dirty="0" smtClean="0">
              <a:latin typeface="Times New Roman" pitchFamily="18" charset="0"/>
            </a:endParaRPr>
          </a:p>
          <a:p>
            <a:pPr eaLnBrk="1" hangingPunct="1">
              <a:defRPr/>
            </a:pPr>
            <a:r>
              <a:rPr lang="en-US" sz="2800" dirty="0" smtClean="0">
                <a:latin typeface="Times New Roman" pitchFamily="18" charset="0"/>
              </a:rPr>
              <a:t>Many saw the </a:t>
            </a:r>
            <a:r>
              <a:rPr lang="en-US" sz="2800" dirty="0" smtClean="0">
                <a:solidFill>
                  <a:srgbClr val="FFC000"/>
                </a:solidFill>
                <a:latin typeface="Times New Roman" pitchFamily="18" charset="0"/>
              </a:rPr>
              <a:t>move towards industrialization as the ruination of tradition values, and consequently sought to remove themselves from society and live purer lives </a:t>
            </a:r>
            <a:r>
              <a:rPr lang="en-US" sz="2800" dirty="0" smtClean="0">
                <a:latin typeface="Times New Roman" pitchFamily="18" charset="0"/>
              </a:rPr>
              <a:t>. . . depending of course upon how one defines “purity.”</a:t>
            </a:r>
          </a:p>
          <a:p>
            <a:pPr eaLnBrk="1" hangingPunct="1">
              <a:defRPr/>
            </a:pPr>
            <a:endParaRPr lang="en-US" sz="2800" dirty="0" smtClean="0">
              <a:latin typeface="Times New Roman" pitchFamily="18" charset="0"/>
            </a:endParaRPr>
          </a:p>
          <a:p>
            <a:pPr eaLnBrk="1" hangingPunct="1">
              <a:defRPr/>
            </a:pPr>
            <a:r>
              <a:rPr lang="en-US" sz="2800" dirty="0" smtClean="0">
                <a:latin typeface="Times New Roman" pitchFamily="18" charset="0"/>
              </a:rPr>
              <a:t>These efforts were collectively known as the </a:t>
            </a:r>
            <a:r>
              <a:rPr lang="en-US" sz="2800" dirty="0" smtClean="0">
                <a:solidFill>
                  <a:srgbClr val="FFC000"/>
                </a:solidFill>
                <a:latin typeface="Times New Roman" pitchFamily="18" charset="0"/>
              </a:rPr>
              <a:t>Utopian Movement, the goal of which was to develop utopian communities.</a:t>
            </a:r>
          </a:p>
        </p:txBody>
      </p:sp>
    </p:spTree>
    <p:extLst>
      <p:ext uri="{BB962C8B-B14F-4D97-AF65-F5344CB8AC3E}">
        <p14:creationId xmlns:p14="http://schemas.microsoft.com/office/powerpoint/2010/main" val="3164688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anim calcmode="lin" valueType="num">
                                      <p:cBhvr additive="base">
                                        <p:cTn id="13"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4" end="4"/>
                                            </p:txEl>
                                          </p:spTgt>
                                        </p:tgtEl>
                                        <p:attrNameLst>
                                          <p:attrName>style.visibility</p:attrName>
                                        </p:attrNameLst>
                                      </p:cBhvr>
                                      <p:to>
                                        <p:strVal val="visible"/>
                                      </p:to>
                                    </p:set>
                                    <p:anim calcmode="lin" valueType="num">
                                      <p:cBhvr additive="base">
                                        <p:cTn id="19"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762000"/>
          </a:xfrm>
        </p:spPr>
        <p:txBody>
          <a:bodyPr/>
          <a:lstStyle/>
          <a:p>
            <a:pPr eaLnBrk="1" hangingPunct="1">
              <a:defRPr/>
            </a:pPr>
            <a:r>
              <a:rPr lang="en-US" dirty="0" smtClean="0">
                <a:latin typeface="Times New Roman" pitchFamily="18" charset="0"/>
              </a:rPr>
              <a:t>Millennialism </a:t>
            </a:r>
            <a:r>
              <a:rPr lang="en-US" dirty="0" smtClean="0">
                <a:latin typeface="Times New Roman" pitchFamily="18" charset="0"/>
              </a:rPr>
              <a:t>(or Millerism)</a:t>
            </a:r>
          </a:p>
        </p:txBody>
      </p:sp>
      <p:sp>
        <p:nvSpPr>
          <p:cNvPr id="17411" name="Rectangle 3"/>
          <p:cNvSpPr>
            <a:spLocks noGrp="1" noChangeArrowheads="1"/>
          </p:cNvSpPr>
          <p:nvPr>
            <p:ph type="body" idx="1"/>
          </p:nvPr>
        </p:nvSpPr>
        <p:spPr>
          <a:xfrm>
            <a:off x="0" y="762000"/>
            <a:ext cx="5410200" cy="6096000"/>
          </a:xfrm>
        </p:spPr>
        <p:txBody>
          <a:bodyPr/>
          <a:lstStyle/>
          <a:p>
            <a:pPr eaLnBrk="1" hangingPunct="1">
              <a:defRPr/>
            </a:pPr>
            <a:r>
              <a:rPr lang="en-US" sz="2800" dirty="0" smtClean="0">
                <a:latin typeface="Times New Roman" pitchFamily="18" charset="0"/>
              </a:rPr>
              <a:t>One refugee from the burned over district was </a:t>
            </a:r>
            <a:r>
              <a:rPr lang="en-US" sz="2800" dirty="0" smtClean="0">
                <a:solidFill>
                  <a:srgbClr val="FFC000"/>
                </a:solidFill>
                <a:latin typeface="Times New Roman" pitchFamily="18" charset="0"/>
              </a:rPr>
              <a:t>William Miller</a:t>
            </a:r>
            <a:r>
              <a:rPr lang="en-US" sz="2800" dirty="0" smtClean="0">
                <a:latin typeface="Times New Roman" pitchFamily="18" charset="0"/>
              </a:rPr>
              <a:t>, whose theology was founded on the belief that Christ would return to earth on 23 March 1843.  </a:t>
            </a:r>
          </a:p>
          <a:p>
            <a:pPr marL="0" indent="0" eaLnBrk="1" hangingPunct="1">
              <a:buFont typeface="Wingdings" pitchFamily="2" charset="2"/>
              <a:buNone/>
              <a:defRPr/>
            </a:pPr>
            <a:endParaRPr lang="en-US" sz="2800" dirty="0" smtClean="0">
              <a:latin typeface="Times New Roman" pitchFamily="18" charset="0"/>
            </a:endParaRPr>
          </a:p>
          <a:p>
            <a:pPr eaLnBrk="1" hangingPunct="1">
              <a:defRPr/>
            </a:pPr>
            <a:r>
              <a:rPr lang="en-US" sz="2800" dirty="0" smtClean="0">
                <a:latin typeface="Times New Roman" pitchFamily="18" charset="0"/>
              </a:rPr>
              <a:t>Thousands surrendered all of their possessions to prepare for the rapture, and at the prescribed moment, dressed in white robes, they ascended hilltops and rooftops to be nearer to their Savior. </a:t>
            </a:r>
          </a:p>
          <a:p>
            <a:pPr eaLnBrk="1" hangingPunct="1">
              <a:defRPr/>
            </a:pPr>
            <a:endParaRPr lang="en-US" sz="2800" dirty="0" smtClean="0">
              <a:latin typeface="Times New Roman" pitchFamily="18" charset="0"/>
            </a:endParaRPr>
          </a:p>
        </p:txBody>
      </p:sp>
      <p:pic>
        <p:nvPicPr>
          <p:cNvPr id="327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725128"/>
            <a:ext cx="3638550" cy="605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612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anim calcmode="lin" valueType="num">
                                      <p:cBhvr additive="base">
                                        <p:cTn id="13"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1143000"/>
          </a:xfrm>
        </p:spPr>
        <p:txBody>
          <a:bodyPr/>
          <a:lstStyle/>
          <a:p>
            <a:pPr>
              <a:defRPr/>
            </a:pPr>
            <a:endParaRPr lang="en-US" dirty="0"/>
          </a:p>
        </p:txBody>
      </p:sp>
      <p:sp>
        <p:nvSpPr>
          <p:cNvPr id="3" name="Content Placeholder 2"/>
          <p:cNvSpPr>
            <a:spLocks noGrp="1"/>
          </p:cNvSpPr>
          <p:nvPr>
            <p:ph idx="1"/>
          </p:nvPr>
        </p:nvSpPr>
        <p:spPr>
          <a:xfrm>
            <a:off x="76200" y="152400"/>
            <a:ext cx="4800600" cy="6553200"/>
          </a:xfrm>
        </p:spPr>
        <p:txBody>
          <a:bodyPr/>
          <a:lstStyle/>
          <a:p>
            <a:pPr eaLnBrk="1" hangingPunct="1">
              <a:defRPr/>
            </a:pPr>
            <a:r>
              <a:rPr lang="en-US" sz="2800" dirty="0" smtClean="0">
                <a:latin typeface="Times New Roman" pitchFamily="18" charset="0"/>
              </a:rPr>
              <a:t>When </a:t>
            </a:r>
            <a:r>
              <a:rPr lang="en-US" sz="2800" dirty="0">
                <a:latin typeface="Times New Roman" pitchFamily="18" charset="0"/>
              </a:rPr>
              <a:t>Christ did not appear, Miller set a new date of 22 October, with, of course, the same results</a:t>
            </a:r>
            <a:r>
              <a:rPr lang="en-US" sz="2800" dirty="0" smtClean="0">
                <a:latin typeface="Times New Roman" pitchFamily="18" charset="0"/>
              </a:rPr>
              <a:t>.</a:t>
            </a:r>
          </a:p>
          <a:p>
            <a:pPr marL="0" indent="0" eaLnBrk="1" hangingPunct="1">
              <a:buFont typeface="Wingdings" pitchFamily="2" charset="2"/>
              <a:buNone/>
              <a:defRPr/>
            </a:pPr>
            <a:endParaRPr lang="en-US" sz="2800" dirty="0">
              <a:latin typeface="Times New Roman" pitchFamily="18" charset="0"/>
            </a:endParaRPr>
          </a:p>
          <a:p>
            <a:pPr eaLnBrk="1" hangingPunct="1">
              <a:defRPr/>
            </a:pPr>
            <a:r>
              <a:rPr lang="en-US" sz="2800" dirty="0">
                <a:latin typeface="Times New Roman" pitchFamily="18" charset="0"/>
              </a:rPr>
              <a:t>This became known as the Great Disappointment</a:t>
            </a:r>
            <a:r>
              <a:rPr lang="en-US" sz="2800" dirty="0" smtClean="0">
                <a:latin typeface="Times New Roman" pitchFamily="18" charset="0"/>
              </a:rPr>
              <a:t>.</a:t>
            </a:r>
          </a:p>
          <a:p>
            <a:pPr marL="0" indent="0" eaLnBrk="1" hangingPunct="1">
              <a:buFont typeface="Wingdings" pitchFamily="2" charset="2"/>
              <a:buNone/>
              <a:defRPr/>
            </a:pPr>
            <a:endParaRPr lang="en-US" sz="2800" dirty="0">
              <a:latin typeface="Times New Roman" pitchFamily="18" charset="0"/>
            </a:endParaRPr>
          </a:p>
          <a:p>
            <a:pPr eaLnBrk="1" hangingPunct="1">
              <a:defRPr/>
            </a:pPr>
            <a:r>
              <a:rPr lang="en-US" sz="2800" dirty="0">
                <a:latin typeface="Times New Roman" pitchFamily="18" charset="0"/>
              </a:rPr>
              <a:t>Upon Miller’s death in 1849 the group splintered over doctrinal differences.</a:t>
            </a:r>
          </a:p>
          <a:p>
            <a:pPr marL="0" indent="0" algn="ctr">
              <a:buFont typeface="Wingdings" pitchFamily="2" charset="2"/>
              <a:buNone/>
              <a:defRPr/>
            </a:pPr>
            <a:endParaRPr lang="en-US" dirty="0"/>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619" y="9832"/>
            <a:ext cx="41148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725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0" y="6019800"/>
            <a:ext cx="9144000" cy="762000"/>
          </a:xfrm>
        </p:spPr>
        <p:txBody>
          <a:bodyPr/>
          <a:lstStyle/>
          <a:p>
            <a:pPr marL="0" indent="0" algn="ctr">
              <a:buFont typeface="Wingdings" pitchFamily="2" charset="2"/>
              <a:buNone/>
              <a:defRPr/>
            </a:pPr>
            <a:r>
              <a:rPr lang="en-US" dirty="0" smtClean="0">
                <a:latin typeface="Times New Roman" panose="02020603050405020304" pitchFamily="18" charset="0"/>
                <a:cs typeface="Times New Roman" panose="02020603050405020304" pitchFamily="18" charset="0"/>
              </a:rPr>
              <a:t>Transportation to Heaven for the well-heeled Millerite</a:t>
            </a:r>
            <a:endParaRPr lang="en-US" dirty="0">
              <a:latin typeface="Times New Roman" panose="02020603050405020304" pitchFamily="18" charset="0"/>
              <a:cs typeface="Times New Roman" panose="02020603050405020304" pitchFamily="18" charset="0"/>
            </a:endParaRPr>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814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6019800"/>
            <a:ext cx="8229600" cy="838200"/>
          </a:xfrm>
        </p:spPr>
        <p:txBody>
          <a:bodyPr/>
          <a:lstStyle/>
          <a:p>
            <a:pPr marL="0" indent="0" algn="ctr">
              <a:buFont typeface="Wingdings" pitchFamily="2" charset="2"/>
              <a:buNone/>
              <a:defRPr/>
            </a:pPr>
            <a:r>
              <a:rPr lang="en-US" dirty="0" smtClean="0">
                <a:latin typeface="Times New Roman" panose="02020603050405020304" pitchFamily="18" charset="0"/>
                <a:cs typeface="Times New Roman" panose="02020603050405020304" pitchFamily="18" charset="0"/>
              </a:rPr>
              <a:t>For everyone else . . . hang on</a:t>
            </a:r>
            <a:endParaRPr lang="en-US" dirty="0">
              <a:latin typeface="Times New Roman" panose="02020603050405020304" pitchFamily="18" charset="0"/>
              <a:cs typeface="Times New Roman" panose="02020603050405020304" pitchFamily="18" charset="0"/>
            </a:endParaRP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6750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381000"/>
            <a:ext cx="8229600" cy="152400"/>
          </a:xfrm>
        </p:spPr>
        <p:txBody>
          <a:bodyPr>
            <a:normAutofit fontScale="90000"/>
          </a:bodyPr>
          <a:lstStyle/>
          <a:p>
            <a:pPr eaLnBrk="1" hangingPunct="1">
              <a:defRPr/>
            </a:pPr>
            <a:endParaRPr lang="en-US" sz="4000" smtClean="0"/>
          </a:p>
        </p:txBody>
      </p:sp>
      <p:sp>
        <p:nvSpPr>
          <p:cNvPr id="18435" name="Rectangle 3"/>
          <p:cNvSpPr>
            <a:spLocks noGrp="1" noChangeArrowheads="1"/>
          </p:cNvSpPr>
          <p:nvPr>
            <p:ph type="body" idx="1"/>
          </p:nvPr>
        </p:nvSpPr>
        <p:spPr>
          <a:xfrm>
            <a:off x="0" y="0"/>
            <a:ext cx="9144000" cy="6858000"/>
          </a:xfrm>
        </p:spPr>
        <p:txBody>
          <a:bodyPr/>
          <a:lstStyle/>
          <a:p>
            <a:pPr algn="ctr" eaLnBrk="1" hangingPunct="1">
              <a:buFont typeface="Wingdings" pitchFamily="2" charset="2"/>
              <a:buNone/>
              <a:defRPr/>
            </a:pPr>
            <a:r>
              <a:rPr lang="en-US" sz="4400" dirty="0" smtClean="0">
                <a:latin typeface="Times New Roman" pitchFamily="18" charset="0"/>
              </a:rPr>
              <a:t>The Oneida Community</a:t>
            </a:r>
          </a:p>
          <a:p>
            <a:pPr eaLnBrk="1" hangingPunct="1">
              <a:defRPr/>
            </a:pPr>
            <a:r>
              <a:rPr lang="en-US" sz="2800" dirty="0" smtClean="0">
                <a:latin typeface="Times New Roman" pitchFamily="18" charset="0"/>
              </a:rPr>
              <a:t>The most radical utopian community developed in Oneida, New York.</a:t>
            </a:r>
          </a:p>
          <a:p>
            <a:pPr marL="0" indent="0" eaLnBrk="1" hangingPunct="1">
              <a:buFont typeface="Wingdings" pitchFamily="2" charset="2"/>
              <a:buNone/>
              <a:defRPr/>
            </a:pPr>
            <a:endParaRPr lang="en-US" sz="2800" dirty="0" smtClean="0">
              <a:latin typeface="Times New Roman" pitchFamily="18" charset="0"/>
            </a:endParaRPr>
          </a:p>
          <a:p>
            <a:pPr eaLnBrk="1" hangingPunct="1">
              <a:defRPr/>
            </a:pPr>
            <a:r>
              <a:rPr lang="en-US" sz="2800" dirty="0" smtClean="0">
                <a:latin typeface="Times New Roman" pitchFamily="18" charset="0"/>
              </a:rPr>
              <a:t>This group was led by John Humphrey Noyes and was called </a:t>
            </a:r>
            <a:r>
              <a:rPr lang="en-US" sz="2800" dirty="0" smtClean="0">
                <a:solidFill>
                  <a:srgbClr val="FFC000"/>
                </a:solidFill>
                <a:latin typeface="Times New Roman" pitchFamily="18" charset="0"/>
              </a:rPr>
              <a:t>Bible Communism.</a:t>
            </a:r>
          </a:p>
          <a:p>
            <a:pPr marL="0" indent="0" eaLnBrk="1" hangingPunct="1">
              <a:buFont typeface="Wingdings" pitchFamily="2" charset="2"/>
              <a:buNone/>
              <a:defRPr/>
            </a:pPr>
            <a:endParaRPr lang="en-US" sz="2800" dirty="0" smtClean="0">
              <a:latin typeface="Times New Roman" pitchFamily="18" charset="0"/>
            </a:endParaRPr>
          </a:p>
          <a:p>
            <a:pPr eaLnBrk="1" hangingPunct="1">
              <a:defRPr/>
            </a:pPr>
            <a:r>
              <a:rPr lang="en-US" sz="2800" dirty="0">
                <a:effectLst/>
                <a:latin typeface="Times New Roman" pitchFamily="18" charset="0"/>
              </a:rPr>
              <a:t>Noyes most controversial belief was that of </a:t>
            </a:r>
            <a:r>
              <a:rPr lang="en-US" sz="2800" dirty="0">
                <a:solidFill>
                  <a:srgbClr val="FFC000"/>
                </a:solidFill>
                <a:effectLst/>
                <a:latin typeface="Times New Roman" pitchFamily="18" charset="0"/>
              </a:rPr>
              <a:t>Complex Marriage,</a:t>
            </a:r>
            <a:r>
              <a:rPr lang="en-US" sz="2800" dirty="0">
                <a:effectLst/>
                <a:latin typeface="Times New Roman" pitchFamily="18" charset="0"/>
              </a:rPr>
              <a:t> in which every man was married to every women</a:t>
            </a:r>
            <a:r>
              <a:rPr lang="en-US" sz="2800" dirty="0">
                <a:latin typeface="Times New Roman" pitchFamily="18" charset="0"/>
              </a:rPr>
              <a:t>, and vice </a:t>
            </a:r>
            <a:r>
              <a:rPr lang="en-US" sz="2800" dirty="0" smtClean="0">
                <a:latin typeface="Times New Roman" pitchFamily="18" charset="0"/>
              </a:rPr>
              <a:t>versa</a:t>
            </a:r>
            <a:endParaRPr lang="en-US" sz="2800" dirty="0">
              <a:latin typeface="Times New Roman" pitchFamily="18" charset="0"/>
            </a:endParaRPr>
          </a:p>
          <a:p>
            <a:pPr marL="0" indent="0" eaLnBrk="1" hangingPunct="1">
              <a:buFont typeface="Wingdings" pitchFamily="2" charset="2"/>
              <a:buNone/>
              <a:defRPr/>
            </a:pPr>
            <a:endParaRPr lang="en-US" sz="2800" dirty="0" smtClean="0">
              <a:latin typeface="Times New Roman" pitchFamily="18" charset="0"/>
            </a:endParaRPr>
          </a:p>
          <a:p>
            <a:pPr eaLnBrk="1" hangingPunct="1">
              <a:defRPr/>
            </a:pPr>
            <a:endParaRPr lang="en-US" sz="2800" dirty="0" smtClean="0"/>
          </a:p>
        </p:txBody>
      </p:sp>
    </p:spTree>
    <p:extLst>
      <p:ext uri="{BB962C8B-B14F-4D97-AF65-F5344CB8AC3E}">
        <p14:creationId xmlns:p14="http://schemas.microsoft.com/office/powerpoint/2010/main" val="366463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anim calcmode="lin" valueType="num">
                                      <p:cBhvr additive="base">
                                        <p:cTn id="19"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5">
                                            <p:txEl>
                                              <p:pRg st="5" end="5"/>
                                            </p:txEl>
                                          </p:spTgt>
                                        </p:tgtEl>
                                        <p:attrNameLst>
                                          <p:attrName>style.visibility</p:attrName>
                                        </p:attrNameLst>
                                      </p:cBhvr>
                                      <p:to>
                                        <p:strVal val="visible"/>
                                      </p:to>
                                    </p:set>
                                    <p:anim calcmode="lin" valueType="num">
                                      <p:cBhvr additive="base">
                                        <p:cTn id="25"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457200"/>
            <a:ext cx="8229600" cy="76200"/>
          </a:xfrm>
        </p:spPr>
        <p:txBody>
          <a:bodyPr>
            <a:normAutofit fontScale="90000"/>
          </a:bodyPr>
          <a:lstStyle/>
          <a:p>
            <a:pPr>
              <a:defRPr/>
            </a:pPr>
            <a:endParaRPr lang="en-US" dirty="0"/>
          </a:p>
        </p:txBody>
      </p:sp>
      <p:sp>
        <p:nvSpPr>
          <p:cNvPr id="3" name="Content Placeholder 2"/>
          <p:cNvSpPr>
            <a:spLocks noGrp="1"/>
          </p:cNvSpPr>
          <p:nvPr>
            <p:ph idx="1"/>
          </p:nvPr>
        </p:nvSpPr>
        <p:spPr>
          <a:xfrm>
            <a:off x="0" y="-381000"/>
            <a:ext cx="9144000" cy="7239000"/>
          </a:xfrm>
        </p:spPr>
        <p:txBody>
          <a:bodyPr/>
          <a:lstStyle/>
          <a:p>
            <a:pPr marL="0" indent="0" eaLnBrk="1" hangingPunct="1">
              <a:buFont typeface="Wingdings" pitchFamily="2" charset="2"/>
              <a:buNone/>
              <a:defRPr/>
            </a:pPr>
            <a:endParaRPr lang="en-US" sz="2800" dirty="0">
              <a:latin typeface="Times New Roman" pitchFamily="18" charset="0"/>
            </a:endParaRPr>
          </a:p>
          <a:p>
            <a:pPr eaLnBrk="1" hangingPunct="1">
              <a:defRPr/>
            </a:pPr>
            <a:r>
              <a:rPr lang="en-US" sz="2800" dirty="0">
                <a:latin typeface="Times New Roman" pitchFamily="18" charset="0"/>
              </a:rPr>
              <a:t>The movement flourished and became well known for its silver and glass ware; however </a:t>
            </a:r>
            <a:r>
              <a:rPr lang="en-US" sz="2800" dirty="0" smtClean="0">
                <a:latin typeface="Times New Roman" pitchFamily="18" charset="0"/>
              </a:rPr>
              <a:t>growing concerns over the morality of Complex marriage, coupled with </a:t>
            </a:r>
            <a:r>
              <a:rPr lang="en-US" sz="2800" dirty="0" smtClean="0">
                <a:latin typeface="Times New Roman" pitchFamily="18" charset="0"/>
              </a:rPr>
              <a:t>jealousies </a:t>
            </a:r>
            <a:r>
              <a:rPr lang="en-US" sz="2800" dirty="0">
                <a:latin typeface="Times New Roman" pitchFamily="18" charset="0"/>
              </a:rPr>
              <a:t>over Noyes’ marriage to ALL women, not to mention state and federal authorities, drove the leader into Canada</a:t>
            </a:r>
            <a:r>
              <a:rPr lang="en-US" sz="2800" dirty="0" smtClean="0">
                <a:latin typeface="Times New Roman" pitchFamily="18" charset="0"/>
              </a:rPr>
              <a:t>.</a:t>
            </a:r>
          </a:p>
          <a:p>
            <a:pPr marL="0" indent="0" eaLnBrk="1" hangingPunct="1">
              <a:buFont typeface="Wingdings" pitchFamily="2" charset="2"/>
              <a:buNone/>
              <a:defRPr/>
            </a:pPr>
            <a:endParaRPr lang="en-US" sz="2800" dirty="0">
              <a:latin typeface="Times New Roman" pitchFamily="18" charset="0"/>
            </a:endParaRPr>
          </a:p>
          <a:p>
            <a:pPr eaLnBrk="1" hangingPunct="1">
              <a:defRPr/>
            </a:pPr>
            <a:r>
              <a:rPr lang="en-US" sz="2800" dirty="0">
                <a:latin typeface="Times New Roman" pitchFamily="18" charset="0"/>
              </a:rPr>
              <a:t>After Noyes’ departure, the community adopted monogamy and became socially </a:t>
            </a:r>
            <a:r>
              <a:rPr lang="en-US" sz="2800" dirty="0" smtClean="0">
                <a:latin typeface="Times New Roman" pitchFamily="18" charset="0"/>
              </a:rPr>
              <a:t>conventional . . . if not awkward.</a:t>
            </a:r>
            <a:endParaRPr lang="en-US" sz="2800" dirty="0">
              <a:latin typeface="Times New Roman" pitchFamily="18" charset="0"/>
            </a:endParaRPr>
          </a:p>
          <a:p>
            <a:pPr>
              <a:defRPr/>
            </a:pPr>
            <a:endParaRPr lang="en-US" dirty="0"/>
          </a:p>
        </p:txBody>
      </p:sp>
    </p:spTree>
    <p:extLst>
      <p:ext uri="{BB962C8B-B14F-4D97-AF65-F5344CB8AC3E}">
        <p14:creationId xmlns:p14="http://schemas.microsoft.com/office/powerpoint/2010/main" val="22197083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flipV="1">
            <a:off x="457200" y="-381000"/>
            <a:ext cx="8229600" cy="76200"/>
          </a:xfrm>
        </p:spPr>
        <p:txBody>
          <a:bodyPr>
            <a:normAutofit fontScale="90000"/>
          </a:bodyPr>
          <a:lstStyle/>
          <a:p>
            <a:pPr eaLnBrk="1" hangingPunct="1">
              <a:defRPr/>
            </a:pPr>
            <a:endParaRPr lang="en-US" sz="4000" smtClean="0"/>
          </a:p>
        </p:txBody>
      </p:sp>
      <p:sp>
        <p:nvSpPr>
          <p:cNvPr id="19459" name="Rectangle 3"/>
          <p:cNvSpPr>
            <a:spLocks noGrp="1" noChangeArrowheads="1"/>
          </p:cNvSpPr>
          <p:nvPr>
            <p:ph type="body" idx="1"/>
          </p:nvPr>
        </p:nvSpPr>
        <p:spPr>
          <a:xfrm>
            <a:off x="76200" y="0"/>
            <a:ext cx="3962400" cy="6858000"/>
          </a:xfrm>
        </p:spPr>
        <p:txBody>
          <a:bodyPr/>
          <a:lstStyle/>
          <a:p>
            <a:pPr algn="ctr" eaLnBrk="1" hangingPunct="1">
              <a:buFont typeface="Wingdings" pitchFamily="2" charset="2"/>
              <a:buNone/>
              <a:defRPr/>
            </a:pPr>
            <a:r>
              <a:rPr lang="en-US" sz="4400" dirty="0" smtClean="0">
                <a:latin typeface="Times New Roman" pitchFamily="18" charset="0"/>
              </a:rPr>
              <a:t>The Shakers</a:t>
            </a:r>
          </a:p>
          <a:p>
            <a:pPr marL="0" indent="0" eaLnBrk="1" hangingPunct="1">
              <a:buFont typeface="Wingdings" pitchFamily="2" charset="2"/>
              <a:buNone/>
              <a:defRPr/>
            </a:pPr>
            <a:r>
              <a:rPr lang="en-US" sz="2800" dirty="0" smtClean="0">
                <a:effectLst/>
                <a:latin typeface="Times New Roman" pitchFamily="18" charset="0"/>
              </a:rPr>
              <a:t>The Shakers were established in 1774 by </a:t>
            </a:r>
            <a:r>
              <a:rPr lang="en-US" sz="2800" dirty="0" smtClean="0">
                <a:solidFill>
                  <a:srgbClr val="FFC000"/>
                </a:solidFill>
                <a:effectLst/>
                <a:latin typeface="Times New Roman" pitchFamily="18" charset="0"/>
              </a:rPr>
              <a:t>Mother Ann Lee</a:t>
            </a:r>
            <a:r>
              <a:rPr lang="en-US" sz="2800" dirty="0" smtClean="0">
                <a:effectLst/>
                <a:latin typeface="Times New Roman" pitchFamily="18" charset="0"/>
              </a:rPr>
              <a:t>, who claimed to be the female incarnation of God; by the late 1840s had approximately 6000 members spread over 20 communities throughout the Burned Over District and western Pennsylvania.</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105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0306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19"/>
          </a:xfrm>
        </p:spPr>
        <p:txBody>
          <a:bodyPr>
            <a:normAutofit fontScale="90000"/>
          </a:bodyPr>
          <a:lstStyle/>
          <a:p>
            <a:endParaRPr lang="en-US"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3846" y="0"/>
            <a:ext cx="82163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22405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457200"/>
            <a:ext cx="8229600" cy="228600"/>
          </a:xfrm>
        </p:spPr>
        <p:txBody>
          <a:bodyPr>
            <a:normAutofit fontScale="90000"/>
          </a:bodyPr>
          <a:lstStyle/>
          <a:p>
            <a:pPr>
              <a:defRPr/>
            </a:pPr>
            <a:endParaRPr lang="en-US" dirty="0"/>
          </a:p>
        </p:txBody>
      </p:sp>
      <p:sp>
        <p:nvSpPr>
          <p:cNvPr id="3" name="Content Placeholder 2"/>
          <p:cNvSpPr>
            <a:spLocks noGrp="1"/>
          </p:cNvSpPr>
          <p:nvPr>
            <p:ph idx="1"/>
          </p:nvPr>
        </p:nvSpPr>
        <p:spPr>
          <a:xfrm>
            <a:off x="0" y="5257800"/>
            <a:ext cx="9144000" cy="2286000"/>
          </a:xfrm>
        </p:spPr>
        <p:txBody>
          <a:bodyPr/>
          <a:lstStyle/>
          <a:p>
            <a:pPr marL="0" indent="0" algn="ctr" eaLnBrk="1" hangingPunct="1">
              <a:buFont typeface="Wingdings" pitchFamily="2" charset="2"/>
              <a:buNone/>
              <a:defRPr/>
            </a:pPr>
            <a:r>
              <a:rPr lang="en-US" sz="2800" dirty="0" smtClean="0">
                <a:latin typeface="Times New Roman" pitchFamily="18" charset="0"/>
              </a:rPr>
              <a:t>Shakers</a:t>
            </a:r>
            <a:r>
              <a:rPr lang="en-US" sz="2800" dirty="0" smtClean="0">
                <a:latin typeface="Times New Roman" pitchFamily="18" charset="0"/>
              </a:rPr>
              <a:t> </a:t>
            </a:r>
            <a:r>
              <a:rPr lang="en-US" sz="2800" dirty="0">
                <a:latin typeface="Times New Roman" pitchFamily="18" charset="0"/>
              </a:rPr>
              <a:t>obtained their name from their physical manifestations of their conversion experience, and were originally called “Shaking Quakers</a:t>
            </a:r>
            <a:r>
              <a:rPr lang="en-US" sz="2800" dirty="0" smtClean="0">
                <a:latin typeface="Times New Roman" pitchFamily="18" charset="0"/>
              </a:rPr>
              <a:t>.</a:t>
            </a:r>
            <a:r>
              <a:rPr lang="en-US" dirty="0" smtClean="0">
                <a:latin typeface="Times New Roman" pitchFamily="18" charset="0"/>
              </a:rPr>
              <a:t>”</a:t>
            </a:r>
          </a:p>
          <a:p>
            <a:pPr eaLnBrk="1" hangingPunct="1">
              <a:defRPr/>
            </a:pPr>
            <a:endParaRPr lang="en-US" dirty="0">
              <a:latin typeface="Times New Roman" pitchFamily="18" charset="0"/>
            </a:endParaRPr>
          </a:p>
          <a:p>
            <a:pPr>
              <a:defRPr/>
            </a:pPr>
            <a:endParaRPr lang="en-US" dirty="0"/>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1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533400"/>
            <a:ext cx="8229600" cy="76200"/>
          </a:xfrm>
        </p:spPr>
        <p:txBody>
          <a:bodyPr>
            <a:normAutofit fontScale="90000"/>
          </a:bodyPr>
          <a:lstStyle/>
          <a:p>
            <a:pPr eaLnBrk="1" hangingPunct="1">
              <a:defRPr/>
            </a:pPr>
            <a:endParaRPr lang="en-US" sz="4000" smtClean="0"/>
          </a:p>
        </p:txBody>
      </p:sp>
      <p:sp>
        <p:nvSpPr>
          <p:cNvPr id="67587" name="Rectangle 3"/>
          <p:cNvSpPr>
            <a:spLocks noGrp="1" noChangeArrowheads="1"/>
          </p:cNvSpPr>
          <p:nvPr>
            <p:ph type="body" idx="1"/>
          </p:nvPr>
        </p:nvSpPr>
        <p:spPr>
          <a:xfrm>
            <a:off x="0" y="6096000"/>
            <a:ext cx="9144000" cy="990600"/>
          </a:xfrm>
        </p:spPr>
        <p:txBody>
          <a:bodyPr/>
          <a:lstStyle/>
          <a:p>
            <a:pPr algn="ctr" eaLnBrk="1" hangingPunct="1">
              <a:buFont typeface="Wingdings" pitchFamily="2" charset="2"/>
              <a:buNone/>
              <a:defRPr/>
            </a:pPr>
            <a:r>
              <a:rPr lang="en-US" sz="2400" dirty="0" smtClean="0">
                <a:latin typeface="Times New Roman" pitchFamily="18" charset="0"/>
              </a:rPr>
              <a:t>Shaker worship services were typified by gender-segregated dances. </a:t>
            </a:r>
            <a:endParaRPr lang="en-US" sz="2400" dirty="0" smtClean="0">
              <a:latin typeface="Times New Roman" pitchFamily="18" charset="0"/>
            </a:endParaRPr>
          </a:p>
        </p:txBody>
      </p:sp>
      <p:pic>
        <p:nvPicPr>
          <p:cNvPr id="41988" name="Picture 5" descr="Sha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2472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5867400"/>
            <a:ext cx="8229600" cy="990600"/>
          </a:xfrm>
        </p:spPr>
        <p:txBody>
          <a:bodyPr/>
          <a:lstStyle/>
          <a:p>
            <a:pPr marL="0" indent="0" algn="ctr">
              <a:buFont typeface="Wingdings" pitchFamily="2" charset="2"/>
              <a:buNone/>
              <a:defRPr/>
            </a:pPr>
            <a:endParaRPr lang="en-US" sz="2800" dirty="0">
              <a:latin typeface="Times New Roman" panose="02020603050405020304" pitchFamily="18" charset="0"/>
              <a:cs typeface="Times New Roman" panose="02020603050405020304" pitchFamily="18" charset="0"/>
            </a:endParaRP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94674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6037"/>
          </a:xfrm>
        </p:spPr>
        <p:txBody>
          <a:bodyPr>
            <a:normAutofit fontScale="90000"/>
          </a:bodyPr>
          <a:lstStyle/>
          <a:p>
            <a:pPr>
              <a:defRPr/>
            </a:pPr>
            <a:endParaRPr lang="en-US" dirty="0"/>
          </a:p>
        </p:txBody>
      </p:sp>
      <p:sp>
        <p:nvSpPr>
          <p:cNvPr id="3" name="Content Placeholder 2"/>
          <p:cNvSpPr>
            <a:spLocks noGrp="1"/>
          </p:cNvSpPr>
          <p:nvPr>
            <p:ph idx="1"/>
          </p:nvPr>
        </p:nvSpPr>
        <p:spPr>
          <a:xfrm>
            <a:off x="0" y="76200"/>
            <a:ext cx="9144000" cy="6705600"/>
          </a:xfrm>
        </p:spPr>
        <p:txBody>
          <a:bodyPr>
            <a:normAutofit fontScale="92500"/>
          </a:bodyPr>
          <a:lstStyle/>
          <a:p>
            <a:pPr marL="0" indent="0" algn="ctr">
              <a:buFont typeface="Wingdings" pitchFamily="2" charset="2"/>
              <a:buNone/>
              <a:defRPr/>
            </a:pPr>
            <a:r>
              <a:rPr lang="en-US" dirty="0" smtClean="0">
                <a:latin typeface="Times New Roman" pitchFamily="18" charset="0"/>
              </a:rPr>
              <a:t>HOWEVER . . . </a:t>
            </a:r>
          </a:p>
          <a:p>
            <a:pPr>
              <a:defRPr/>
            </a:pPr>
            <a:endParaRPr lang="en-US" dirty="0">
              <a:latin typeface="Times New Roman" pitchFamily="18" charset="0"/>
            </a:endParaRPr>
          </a:p>
          <a:p>
            <a:pPr>
              <a:defRPr/>
            </a:pPr>
            <a:r>
              <a:rPr lang="en-US" dirty="0" smtClean="0">
                <a:latin typeface="Times New Roman" pitchFamily="18" charset="0"/>
              </a:rPr>
              <a:t>The Shakers believed in </a:t>
            </a:r>
            <a:r>
              <a:rPr lang="en-US" dirty="0" smtClean="0">
                <a:solidFill>
                  <a:srgbClr val="FFC000"/>
                </a:solidFill>
                <a:latin typeface="Times New Roman" pitchFamily="18" charset="0"/>
              </a:rPr>
              <a:t>total equality between women and men, pacifism, separation from the world and, starting in the early to mid 1800s, uh, celibacy</a:t>
            </a:r>
            <a:r>
              <a:rPr lang="en-US" dirty="0" smtClean="0">
                <a:latin typeface="Times New Roman" pitchFamily="18" charset="0"/>
              </a:rPr>
              <a:t> </a:t>
            </a:r>
            <a:endParaRPr lang="en-US" dirty="0">
              <a:latin typeface="Times New Roman" pitchFamily="18" charset="0"/>
            </a:endParaRPr>
          </a:p>
          <a:p>
            <a:pPr>
              <a:defRPr/>
            </a:pPr>
            <a:endParaRPr lang="en-US" dirty="0" smtClean="0">
              <a:latin typeface="Times New Roman" pitchFamily="18" charset="0"/>
            </a:endParaRPr>
          </a:p>
          <a:p>
            <a:pPr>
              <a:defRPr/>
            </a:pPr>
            <a:r>
              <a:rPr lang="en-US" dirty="0" smtClean="0">
                <a:latin typeface="Times New Roman" pitchFamily="18" charset="0"/>
              </a:rPr>
              <a:t>Massive drops in Shaker membership (gee, I wonder why?) resulted in church elders refining the basic philosophy to re-define celibacy from time to time; consequently the Shakers were able to carry on into the 21</a:t>
            </a:r>
            <a:r>
              <a:rPr lang="en-US" baseline="30000" dirty="0" smtClean="0">
                <a:latin typeface="Times New Roman" pitchFamily="18" charset="0"/>
              </a:rPr>
              <a:t>st</a:t>
            </a:r>
            <a:r>
              <a:rPr lang="en-US" dirty="0" smtClean="0">
                <a:latin typeface="Times New Roman" pitchFamily="18" charset="0"/>
              </a:rPr>
              <a:t> century.</a:t>
            </a:r>
          </a:p>
          <a:p>
            <a:pPr marL="0" indent="0">
              <a:buNone/>
              <a:defRPr/>
            </a:pPr>
            <a:endParaRPr lang="en-US" dirty="0" smtClean="0">
              <a:latin typeface="Times New Roman" pitchFamily="18" charset="0"/>
            </a:endParaRPr>
          </a:p>
          <a:p>
            <a:pPr>
              <a:defRPr/>
            </a:pPr>
            <a:r>
              <a:rPr lang="en-US" dirty="0" smtClean="0">
                <a:latin typeface="Times New Roman" pitchFamily="18" charset="0"/>
              </a:rPr>
              <a:t>The last Shaker died in 2017</a:t>
            </a:r>
          </a:p>
          <a:p>
            <a:pPr marL="0" indent="0">
              <a:buFont typeface="Wingdings" pitchFamily="2" charset="2"/>
              <a:buNone/>
              <a:defRPr/>
            </a:pPr>
            <a:endParaRPr lang="en-US" dirty="0" smtClean="0">
              <a:latin typeface="Times New Roman" pitchFamily="18" charset="0"/>
            </a:endParaRPr>
          </a:p>
          <a:p>
            <a:pPr>
              <a:defRPr/>
            </a:pPr>
            <a:endParaRPr lang="en-US" dirty="0">
              <a:latin typeface="Times New Roman" pitchFamily="18" charset="0"/>
            </a:endParaRPr>
          </a:p>
          <a:p>
            <a:pPr marL="0" indent="0">
              <a:buFont typeface="Wingdings" pitchFamily="2" charset="2"/>
              <a:buNone/>
              <a:defRPr/>
            </a:pPr>
            <a:endParaRPr lang="en-US" dirty="0"/>
          </a:p>
        </p:txBody>
      </p:sp>
    </p:spTree>
    <p:extLst>
      <p:ext uri="{BB962C8B-B14F-4D97-AF65-F5344CB8AC3E}">
        <p14:creationId xmlns:p14="http://schemas.microsoft.com/office/powerpoint/2010/main" val="3189409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1981200"/>
            <a:ext cx="8229600" cy="1725612"/>
          </a:xfrm>
        </p:spPr>
        <p:txBody>
          <a:bodyPr/>
          <a:lstStyle/>
          <a:p>
            <a:pPr eaLnBrk="1" hangingPunct="1">
              <a:defRPr/>
            </a:pPr>
            <a:endParaRPr lang="en-US" smtClean="0"/>
          </a:p>
        </p:txBody>
      </p:sp>
      <p:sp>
        <p:nvSpPr>
          <p:cNvPr id="20483" name="Rectangle 3"/>
          <p:cNvSpPr>
            <a:spLocks noGrp="1" noChangeArrowheads="1"/>
          </p:cNvSpPr>
          <p:nvPr>
            <p:ph type="body" idx="1"/>
          </p:nvPr>
        </p:nvSpPr>
        <p:spPr>
          <a:xfrm>
            <a:off x="0" y="0"/>
            <a:ext cx="9220200" cy="6858000"/>
          </a:xfrm>
        </p:spPr>
        <p:txBody>
          <a:bodyPr/>
          <a:lstStyle/>
          <a:p>
            <a:pPr algn="ctr" eaLnBrk="1" hangingPunct="1">
              <a:lnSpc>
                <a:spcPct val="90000"/>
              </a:lnSpc>
              <a:buFont typeface="Wingdings" pitchFamily="2" charset="2"/>
              <a:buNone/>
              <a:defRPr/>
            </a:pPr>
            <a:r>
              <a:rPr lang="en-US" sz="4400" dirty="0" smtClean="0">
                <a:latin typeface="Times New Roman" pitchFamily="18" charset="0"/>
              </a:rPr>
              <a:t>New Harmony</a:t>
            </a:r>
          </a:p>
          <a:p>
            <a:pPr algn="ctr" eaLnBrk="1" hangingPunct="1">
              <a:lnSpc>
                <a:spcPct val="90000"/>
              </a:lnSpc>
              <a:buFont typeface="Wingdings" pitchFamily="2" charset="2"/>
              <a:buNone/>
              <a:defRPr/>
            </a:pPr>
            <a:r>
              <a:rPr lang="en-US" sz="2400" dirty="0" smtClean="0">
                <a:latin typeface="Times New Roman" pitchFamily="18" charset="0"/>
              </a:rPr>
              <a:t>(Not to be confused with E-Harmony, </a:t>
            </a:r>
          </a:p>
          <a:p>
            <a:pPr algn="ctr" eaLnBrk="1" hangingPunct="1">
              <a:lnSpc>
                <a:spcPct val="90000"/>
              </a:lnSpc>
              <a:buFont typeface="Wingdings" pitchFamily="2" charset="2"/>
              <a:buNone/>
              <a:defRPr/>
            </a:pPr>
            <a:r>
              <a:rPr lang="en-US" sz="2400" dirty="0" smtClean="0">
                <a:latin typeface="Times New Roman" pitchFamily="18" charset="0"/>
              </a:rPr>
              <a:t>which the Shakers could have used)</a:t>
            </a:r>
          </a:p>
          <a:p>
            <a:pPr algn="ctr" eaLnBrk="1" hangingPunct="1">
              <a:lnSpc>
                <a:spcPct val="90000"/>
              </a:lnSpc>
              <a:buFont typeface="Wingdings" pitchFamily="2" charset="2"/>
              <a:buNone/>
              <a:defRPr/>
            </a:pPr>
            <a:endParaRPr lang="en-US" sz="4400" dirty="0" smtClean="0">
              <a:latin typeface="Times New Roman" pitchFamily="18" charset="0"/>
            </a:endParaRPr>
          </a:p>
          <a:p>
            <a:pPr eaLnBrk="1" hangingPunct="1">
              <a:lnSpc>
                <a:spcPct val="90000"/>
              </a:lnSpc>
              <a:defRPr/>
            </a:pPr>
            <a:r>
              <a:rPr lang="en-US" dirty="0" smtClean="0">
                <a:effectLst/>
                <a:latin typeface="Times New Roman" pitchFamily="18" charset="0"/>
              </a:rPr>
              <a:t>British philosopher and philanthropist Robert Owen founded a utopian community at New Harmony, Indiana, in 1825. </a:t>
            </a:r>
          </a:p>
          <a:p>
            <a:pPr marL="0" indent="0" eaLnBrk="1" hangingPunct="1">
              <a:lnSpc>
                <a:spcPct val="90000"/>
              </a:lnSpc>
              <a:buFont typeface="Wingdings" pitchFamily="2" charset="2"/>
              <a:buNone/>
              <a:defRPr/>
            </a:pPr>
            <a:endParaRPr lang="en-US" dirty="0" smtClean="0">
              <a:effectLst/>
              <a:latin typeface="Times New Roman" pitchFamily="18" charset="0"/>
            </a:endParaRPr>
          </a:p>
          <a:p>
            <a:pPr eaLnBrk="1" hangingPunct="1">
              <a:lnSpc>
                <a:spcPct val="90000"/>
              </a:lnSpc>
              <a:defRPr/>
            </a:pPr>
            <a:r>
              <a:rPr lang="en-US" dirty="0" smtClean="0">
                <a:effectLst/>
                <a:latin typeface="Times New Roman" pitchFamily="18" charset="0"/>
              </a:rPr>
              <a:t>Owen was one of the first proponents of  </a:t>
            </a:r>
            <a:r>
              <a:rPr lang="en-US" dirty="0" smtClean="0">
                <a:solidFill>
                  <a:srgbClr val="FFC000"/>
                </a:solidFill>
                <a:effectLst/>
                <a:latin typeface="Times New Roman" pitchFamily="18" charset="0"/>
              </a:rPr>
              <a:t>absolute social equality, an early incarnation of social communism.</a:t>
            </a:r>
          </a:p>
        </p:txBody>
      </p:sp>
    </p:spTree>
    <p:extLst>
      <p:ext uri="{BB962C8B-B14F-4D97-AF65-F5344CB8AC3E}">
        <p14:creationId xmlns:p14="http://schemas.microsoft.com/office/powerpoint/2010/main" val="3695577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3">
                                            <p:txEl>
                                              <p:pRg st="4" end="4"/>
                                            </p:txEl>
                                          </p:spTgt>
                                        </p:tgtEl>
                                        <p:attrNameLst>
                                          <p:attrName>style.visibility</p:attrName>
                                        </p:attrNameLst>
                                      </p:cBhvr>
                                      <p:to>
                                        <p:strVal val="visible"/>
                                      </p:to>
                                    </p:set>
                                    <p:anim calcmode="lin" valueType="num">
                                      <p:cBhvr additive="base">
                                        <p:cTn id="25"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3">
                                            <p:txEl>
                                              <p:pRg st="6" end="6"/>
                                            </p:txEl>
                                          </p:spTgt>
                                        </p:tgtEl>
                                        <p:attrNameLst>
                                          <p:attrName>style.visibility</p:attrName>
                                        </p:attrNameLst>
                                      </p:cBhvr>
                                      <p:to>
                                        <p:strVal val="visible"/>
                                      </p:to>
                                    </p:set>
                                    <p:anim calcmode="lin" valueType="num">
                                      <p:cBhvr additive="base">
                                        <p:cTn id="31"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0" y="4953000"/>
            <a:ext cx="9144000" cy="1905000"/>
          </a:xfrm>
        </p:spPr>
        <p:txBody>
          <a:bodyPr/>
          <a:lstStyle/>
          <a:p>
            <a:pPr marL="0" indent="0" algn="ctr">
              <a:buNone/>
              <a:defRPr/>
            </a:pPr>
            <a:r>
              <a:rPr lang="en-US" sz="2800" dirty="0" smtClean="0">
                <a:latin typeface="Times New Roman" panose="02020603050405020304" pitchFamily="18" charset="0"/>
                <a:cs typeface="Times New Roman" panose="02020603050405020304" pitchFamily="18" charset="0"/>
              </a:rPr>
              <a:t>However, Owens's dream became unraveled due to </a:t>
            </a:r>
            <a:r>
              <a:rPr lang="en-US" sz="2800" dirty="0" smtClean="0">
                <a:effectLst/>
                <a:latin typeface="Times New Roman" pitchFamily="18" charset="0"/>
                <a:cs typeface="Times New Roman" panose="02020603050405020304" pitchFamily="18" charset="0"/>
              </a:rPr>
              <a:t>the </a:t>
            </a:r>
            <a:r>
              <a:rPr lang="en-US" sz="2800" dirty="0" smtClean="0">
                <a:solidFill>
                  <a:srgbClr val="FFC000"/>
                </a:solidFill>
                <a:effectLst/>
                <a:latin typeface="Times New Roman" pitchFamily="18" charset="0"/>
                <a:cs typeface="Times New Roman" panose="02020603050405020304" pitchFamily="18" charset="0"/>
              </a:rPr>
              <a:t>lack of authoritarian leadership and the subsequent slide into anarchy</a:t>
            </a:r>
            <a:r>
              <a:rPr lang="en-US" sz="2800" dirty="0" smtClean="0">
                <a:effectLst/>
                <a:latin typeface="Times New Roman" pitchFamily="18" charset="0"/>
                <a:cs typeface="Times New Roman" panose="02020603050405020304" pitchFamily="18" charset="0"/>
              </a:rPr>
              <a:t>, </a:t>
            </a:r>
            <a:r>
              <a:rPr lang="en-US" sz="2800" dirty="0" smtClean="0">
                <a:latin typeface="Times New Roman" pitchFamily="18" charset="0"/>
                <a:cs typeface="Times New Roman" panose="02020603050405020304" pitchFamily="18" charset="0"/>
              </a:rPr>
              <a:t>and by 1827 Owen withdrew his support and the community collapsed.</a:t>
            </a:r>
          </a:p>
          <a:p>
            <a:pPr>
              <a:defRPr/>
            </a:pPr>
            <a:endParaRPr lang="en-US" dirty="0"/>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35223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304800"/>
            <a:ext cx="8229600" cy="304800"/>
          </a:xfrm>
        </p:spPr>
        <p:txBody>
          <a:bodyPr>
            <a:normAutofit fontScale="90000"/>
          </a:bodyPr>
          <a:lstStyle/>
          <a:p>
            <a:pPr eaLnBrk="1" hangingPunct="1">
              <a:defRPr/>
            </a:pPr>
            <a:endParaRPr lang="en-US" sz="4000" smtClean="0"/>
          </a:p>
        </p:txBody>
      </p:sp>
      <p:sp>
        <p:nvSpPr>
          <p:cNvPr id="21507" name="Rectangle 3"/>
          <p:cNvSpPr>
            <a:spLocks noGrp="1" noChangeArrowheads="1"/>
          </p:cNvSpPr>
          <p:nvPr>
            <p:ph type="body" idx="1"/>
          </p:nvPr>
        </p:nvSpPr>
        <p:spPr>
          <a:xfrm>
            <a:off x="0" y="0"/>
            <a:ext cx="9144000" cy="6858000"/>
          </a:xfrm>
        </p:spPr>
        <p:txBody>
          <a:bodyPr>
            <a:normAutofit/>
          </a:bodyPr>
          <a:lstStyle/>
          <a:p>
            <a:pPr algn="ctr" eaLnBrk="1" hangingPunct="1">
              <a:lnSpc>
                <a:spcPct val="90000"/>
              </a:lnSpc>
              <a:buFont typeface="Wingdings" pitchFamily="2" charset="2"/>
              <a:buNone/>
              <a:defRPr/>
            </a:pPr>
            <a:r>
              <a:rPr lang="en-US" sz="4000" dirty="0" smtClean="0">
                <a:latin typeface="Times New Roman" pitchFamily="18" charset="0"/>
              </a:rPr>
              <a:t>Brook Farm</a:t>
            </a:r>
          </a:p>
          <a:p>
            <a:pPr eaLnBrk="1" hangingPunct="1">
              <a:lnSpc>
                <a:spcPct val="90000"/>
              </a:lnSpc>
              <a:defRPr/>
            </a:pPr>
            <a:r>
              <a:rPr lang="en-US" sz="2400" dirty="0" smtClean="0">
                <a:solidFill>
                  <a:srgbClr val="FFC000"/>
                </a:solidFill>
                <a:latin typeface="Times New Roman" pitchFamily="18" charset="0"/>
              </a:rPr>
              <a:t>George Ripley </a:t>
            </a:r>
            <a:r>
              <a:rPr lang="en-US" sz="2400" dirty="0" smtClean="0">
                <a:latin typeface="Times New Roman" pitchFamily="18" charset="0"/>
              </a:rPr>
              <a:t>founded his utopian community at Brook Farm, Massachusetts, in 1841. </a:t>
            </a:r>
            <a:r>
              <a:rPr lang="en-US" sz="2400" dirty="0" smtClean="0">
                <a:solidFill>
                  <a:srgbClr val="FFC000"/>
                </a:solidFill>
                <a:latin typeface="Times New Roman" pitchFamily="18" charset="0"/>
              </a:rPr>
              <a:t>It was a working farm which emphasized the equality of labor and property for the collective good</a:t>
            </a:r>
            <a:r>
              <a:rPr lang="en-US" sz="2400" dirty="0">
                <a:solidFill>
                  <a:srgbClr val="FFC000"/>
                </a:solidFill>
                <a:latin typeface="Times New Roman" pitchFamily="18" charset="0"/>
              </a:rPr>
              <a:t> </a:t>
            </a:r>
            <a:r>
              <a:rPr lang="en-US" sz="2400" dirty="0" smtClean="0">
                <a:solidFill>
                  <a:srgbClr val="FFC000"/>
                </a:solidFill>
                <a:latin typeface="Times New Roman" pitchFamily="18" charset="0"/>
              </a:rPr>
              <a:t>(otherwise known as social communism)</a:t>
            </a:r>
          </a:p>
          <a:p>
            <a:pPr marL="0" indent="0" eaLnBrk="1" hangingPunct="1">
              <a:lnSpc>
                <a:spcPct val="90000"/>
              </a:lnSpc>
              <a:buNone/>
              <a:defRPr/>
            </a:pPr>
            <a:endParaRPr lang="en-US" sz="2400" dirty="0" smtClean="0">
              <a:latin typeface="Times New Roman" pitchFamily="18" charset="0"/>
            </a:endParaRPr>
          </a:p>
          <a:p>
            <a:pPr eaLnBrk="1" hangingPunct="1">
              <a:lnSpc>
                <a:spcPct val="90000"/>
              </a:lnSpc>
              <a:defRPr/>
            </a:pPr>
            <a:r>
              <a:rPr lang="en-US" sz="2400" dirty="0" smtClean="0">
                <a:solidFill>
                  <a:srgbClr val="FFC000"/>
                </a:solidFill>
                <a:latin typeface="Times New Roman" pitchFamily="18" charset="0"/>
              </a:rPr>
              <a:t>Brook Farm was founded as a joint stock company for outside investors, who would receive a portion of the farm’s profits in exchange for their support. The inhabitants received no financial incentive for their labor. </a:t>
            </a:r>
          </a:p>
          <a:p>
            <a:pPr marL="0" indent="0" eaLnBrk="1" hangingPunct="1">
              <a:lnSpc>
                <a:spcPct val="90000"/>
              </a:lnSpc>
              <a:buNone/>
              <a:defRPr/>
            </a:pPr>
            <a:endParaRPr lang="en-US" sz="2400" dirty="0" smtClean="0">
              <a:latin typeface="Times New Roman" pitchFamily="18" charset="0"/>
            </a:endParaRPr>
          </a:p>
          <a:p>
            <a:pPr eaLnBrk="1" hangingPunct="1">
              <a:lnSpc>
                <a:spcPct val="90000"/>
              </a:lnSpc>
              <a:defRPr/>
            </a:pPr>
            <a:r>
              <a:rPr lang="en-US" sz="2400" dirty="0" smtClean="0">
                <a:latin typeface="Times New Roman" pitchFamily="18" charset="0"/>
              </a:rPr>
              <a:t>A fire destroyed the enterprise in 1845; because  Ripley could not pay off the 5% interest guaranteed to his investors, the community collapsed.</a:t>
            </a:r>
          </a:p>
          <a:p>
            <a:pPr eaLnBrk="1" hangingPunct="1">
              <a:lnSpc>
                <a:spcPct val="90000"/>
              </a:lnSpc>
              <a:defRPr/>
            </a:pPr>
            <a:endParaRPr lang="en-US" sz="2400" dirty="0">
              <a:latin typeface="Times New Roman" pitchFamily="18" charset="0"/>
            </a:endParaRPr>
          </a:p>
          <a:p>
            <a:pPr eaLnBrk="1" hangingPunct="1">
              <a:lnSpc>
                <a:spcPct val="90000"/>
              </a:lnSpc>
              <a:defRPr/>
            </a:pPr>
            <a:r>
              <a:rPr lang="en-US" sz="2400" dirty="0" smtClean="0">
                <a:latin typeface="Times New Roman" pitchFamily="18" charset="0"/>
              </a:rPr>
              <a:t>The irony? Communism destroyed by capitalism</a:t>
            </a:r>
          </a:p>
        </p:txBody>
      </p:sp>
    </p:spTree>
    <p:extLst>
      <p:ext uri="{BB962C8B-B14F-4D97-AF65-F5344CB8AC3E}">
        <p14:creationId xmlns:p14="http://schemas.microsoft.com/office/powerpoint/2010/main" val="2473227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anim calcmode="lin" valueType="num">
                                      <p:cBhvr additive="base">
                                        <p:cTn id="19"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507">
                                            <p:txEl>
                                              <p:pRg st="5" end="5"/>
                                            </p:txEl>
                                          </p:spTgt>
                                        </p:tgtEl>
                                        <p:attrNameLst>
                                          <p:attrName>style.visibility</p:attrName>
                                        </p:attrNameLst>
                                      </p:cBhvr>
                                      <p:to>
                                        <p:strVal val="visible"/>
                                      </p:to>
                                    </p:set>
                                    <p:anim calcmode="lin" valueType="num">
                                      <p:cBhvr additive="base">
                                        <p:cTn id="25"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507">
                                            <p:txEl>
                                              <p:pRg st="7" end="7"/>
                                            </p:txEl>
                                          </p:spTgt>
                                        </p:tgtEl>
                                        <p:attrNameLst>
                                          <p:attrName>style.visibility</p:attrName>
                                        </p:attrNameLst>
                                      </p:cBhvr>
                                      <p:to>
                                        <p:strVal val="visible"/>
                                      </p:to>
                                    </p:set>
                                    <p:anim calcmode="lin" valueType="num">
                                      <p:cBhvr additive="base">
                                        <p:cTn id="31" dur="500" fill="hold"/>
                                        <p:tgtEl>
                                          <p:spTgt spid="2150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50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The Transcendentalists</a:t>
            </a:r>
            <a:br>
              <a:rPr lang="en-US" dirty="0" smtClean="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dirty="0" smtClean="0">
                <a:latin typeface="Times New Roman" panose="02020603050405020304" pitchFamily="18" charset="0"/>
                <a:cs typeface="Times New Roman" panose="02020603050405020304" pitchFamily="18" charset="0"/>
              </a:rPr>
              <a:t>Offshoot of New Light Puritans in eastern Massachusetts</a:t>
            </a:r>
          </a:p>
          <a:p>
            <a:r>
              <a:rPr lang="en-US" dirty="0" smtClean="0">
                <a:latin typeface="Times New Roman" panose="02020603050405020304" pitchFamily="18" charset="0"/>
                <a:cs typeface="Times New Roman" panose="02020603050405020304" pitchFamily="18" charset="0"/>
              </a:rPr>
              <a:t>Was a philosophical, religious, and literary movement (a version of Romanticism)</a:t>
            </a:r>
          </a:p>
          <a:p>
            <a:r>
              <a:rPr lang="en-US" dirty="0" smtClean="0">
                <a:solidFill>
                  <a:srgbClr val="FFC000"/>
                </a:solidFill>
                <a:latin typeface="Times New Roman" panose="02020603050405020304" pitchFamily="18" charset="0"/>
                <a:cs typeface="Times New Roman" panose="02020603050405020304" pitchFamily="18" charset="0"/>
              </a:rPr>
              <a:t>Basic philosophy was a rejection of conventional society, which had been corrupted by industrialization, political parties, and organized religions</a:t>
            </a:r>
            <a:r>
              <a:rPr lang="en-US" dirty="0" smtClean="0">
                <a:latin typeface="Times New Roman" panose="02020603050405020304" pitchFamily="18" charset="0"/>
                <a:cs typeface="Times New Roman" panose="02020603050405020304" pitchFamily="18" charset="0"/>
              </a:rPr>
              <a:t>. </a:t>
            </a:r>
          </a:p>
          <a:p>
            <a:r>
              <a:rPr lang="en-US" dirty="0" smtClean="0">
                <a:solidFill>
                  <a:srgbClr val="FFC000"/>
                </a:solidFill>
                <a:latin typeface="Times New Roman" panose="02020603050405020304" pitchFamily="18" charset="0"/>
                <a:cs typeface="Times New Roman" panose="02020603050405020304" pitchFamily="18" charset="0"/>
              </a:rPr>
              <a:t>They sought to create an environment in which they could “transcend” the corruptive nature of industrial society</a:t>
            </a:r>
          </a:p>
          <a:p>
            <a:r>
              <a:rPr lang="en-US" dirty="0" smtClean="0">
                <a:latin typeface="Times New Roman" panose="02020603050405020304" pitchFamily="18" charset="0"/>
                <a:cs typeface="Times New Roman" panose="02020603050405020304" pitchFamily="18" charset="0"/>
              </a:rPr>
              <a:t>Religion was a means to an end, not the end itself</a:t>
            </a:r>
          </a:p>
          <a:p>
            <a:pPr marL="0" indent="0">
              <a:buNone/>
            </a:pPr>
            <a:endParaRPr lang="en-US" dirty="0"/>
          </a:p>
        </p:txBody>
      </p:sp>
    </p:spTree>
    <p:extLst>
      <p:ext uri="{BB962C8B-B14F-4D97-AF65-F5344CB8AC3E}">
        <p14:creationId xmlns:p14="http://schemas.microsoft.com/office/powerpoint/2010/main" val="115500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304800"/>
            <a:ext cx="8229600" cy="152400"/>
          </a:xfrm>
        </p:spPr>
        <p:txBody>
          <a:bodyPr>
            <a:normAutofit fontScale="90000"/>
          </a:bodyPr>
          <a:lstStyle/>
          <a:p>
            <a:endParaRPr lang="en-US" dirty="0"/>
          </a:p>
        </p:txBody>
      </p:sp>
      <p:sp>
        <p:nvSpPr>
          <p:cNvPr id="3" name="Content Placeholder 2"/>
          <p:cNvSpPr>
            <a:spLocks noGrp="1"/>
          </p:cNvSpPr>
          <p:nvPr>
            <p:ph idx="1"/>
          </p:nvPr>
        </p:nvSpPr>
        <p:spPr>
          <a:xfrm>
            <a:off x="0" y="0"/>
            <a:ext cx="9144000" cy="6858000"/>
          </a:xfrm>
        </p:spPr>
        <p:txBody>
          <a:bodyPr>
            <a:normAutofit/>
          </a:bodyPr>
          <a:lstStyle/>
          <a:p>
            <a:pPr lvl="1"/>
            <a:r>
              <a:rPr lang="en-US" sz="2400" dirty="0" smtClean="0">
                <a:latin typeface="Times New Roman" panose="02020603050405020304" pitchFamily="18" charset="0"/>
                <a:cs typeface="Times New Roman" panose="02020603050405020304" pitchFamily="18" charset="0"/>
              </a:rPr>
              <a:t>Transcendentalism called for </a:t>
            </a:r>
          </a:p>
          <a:p>
            <a:pPr lvl="2"/>
            <a:r>
              <a:rPr lang="en-US" dirty="0" smtClean="0">
                <a:latin typeface="Times New Roman" panose="02020603050405020304" pitchFamily="18" charset="0"/>
                <a:cs typeface="Times New Roman" panose="02020603050405020304" pitchFamily="18" charset="0"/>
              </a:rPr>
              <a:t>A </a:t>
            </a:r>
            <a:r>
              <a:rPr lang="en-US" dirty="0" smtClean="0">
                <a:latin typeface="Times New Roman" panose="02020603050405020304" pitchFamily="18" charset="0"/>
                <a:cs typeface="Times New Roman" panose="02020603050405020304" pitchFamily="18" charset="0"/>
              </a:rPr>
              <a:t>life of simplicity free of materialism</a:t>
            </a:r>
          </a:p>
          <a:p>
            <a:pPr lvl="2"/>
            <a:r>
              <a:rPr lang="en-US" dirty="0" smtClean="0">
                <a:latin typeface="Times New Roman" panose="02020603050405020304" pitchFamily="18" charset="0"/>
                <a:cs typeface="Times New Roman" panose="02020603050405020304" pitchFamily="18" charset="0"/>
              </a:rPr>
              <a:t>Inner reflection and discipline</a:t>
            </a:r>
          </a:p>
          <a:p>
            <a:pPr lvl="2"/>
            <a:r>
              <a:rPr lang="en-US" dirty="0" smtClean="0">
                <a:solidFill>
                  <a:srgbClr val="FFC000"/>
                </a:solidFill>
                <a:latin typeface="Times New Roman" panose="02020603050405020304" pitchFamily="18" charset="0"/>
                <a:cs typeface="Times New Roman" panose="02020603050405020304" pitchFamily="18" charset="0"/>
              </a:rPr>
              <a:t>Emphasis a direct relationship with God and nature; believed that nature was the physical manifestation of God on Earth:</a:t>
            </a:r>
          </a:p>
          <a:p>
            <a:pPr marL="457200" lvl="1" indent="0">
              <a:buNone/>
            </a:pPr>
            <a:endParaRPr lang="en-US" sz="2400" dirty="0" smtClean="0">
              <a:solidFill>
                <a:srgbClr val="FFC000"/>
              </a:solidFill>
              <a:latin typeface="Times New Roman" panose="02020603050405020304" pitchFamily="18" charset="0"/>
              <a:cs typeface="Times New Roman" panose="02020603050405020304" pitchFamily="18" charset="0"/>
            </a:endParaRPr>
          </a:p>
          <a:p>
            <a:pPr marL="457200" lvl="1" indent="0">
              <a:buNone/>
            </a:pPr>
            <a:r>
              <a:rPr lang="en-US" sz="2400" dirty="0" smtClean="0">
                <a:latin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cs typeface="Times New Roman" panose="02020603050405020304" pitchFamily="18" charset="0"/>
              </a:rPr>
              <a:t>indescribable innocence and </a:t>
            </a:r>
            <a:r>
              <a:rPr lang="en-US" sz="2400" dirty="0" smtClean="0">
                <a:latin typeface="Times New Roman" panose="02020603050405020304" pitchFamily="18" charset="0"/>
                <a:cs typeface="Times New Roman" panose="02020603050405020304" pitchFamily="18" charset="0"/>
              </a:rPr>
              <a:t>benevolence </a:t>
            </a:r>
            <a:r>
              <a:rPr lang="en-US" sz="2400" dirty="0">
                <a:latin typeface="Times New Roman" panose="02020603050405020304" pitchFamily="18" charset="0"/>
                <a:cs typeface="Times New Roman" panose="02020603050405020304" pitchFamily="18" charset="0"/>
              </a:rPr>
              <a:t>of </a:t>
            </a:r>
            <a:r>
              <a:rPr lang="en-US" sz="2400" dirty="0" smtClean="0">
                <a:latin typeface="Times New Roman" panose="02020603050405020304" pitchFamily="18" charset="0"/>
                <a:cs typeface="Times New Roman" panose="02020603050405020304" pitchFamily="18" charset="0"/>
              </a:rPr>
              <a:t>Nature, of </a:t>
            </a:r>
            <a:r>
              <a:rPr lang="en-US" sz="2400" dirty="0">
                <a:latin typeface="Times New Roman" panose="02020603050405020304" pitchFamily="18" charset="0"/>
                <a:cs typeface="Times New Roman" panose="02020603050405020304" pitchFamily="18" charset="0"/>
              </a:rPr>
              <a:t>sun and wind and rain, of summer and </a:t>
            </a:r>
            <a:r>
              <a:rPr lang="en-US" sz="2400" dirty="0" smtClean="0">
                <a:latin typeface="Times New Roman" panose="02020603050405020304" pitchFamily="18" charset="0"/>
                <a:cs typeface="Times New Roman" panose="02020603050405020304" pitchFamily="18" charset="0"/>
              </a:rPr>
              <a:t>winter; such </a:t>
            </a:r>
            <a:r>
              <a:rPr lang="en-US" sz="2400" dirty="0">
                <a:latin typeface="Times New Roman" panose="02020603050405020304" pitchFamily="18" charset="0"/>
                <a:cs typeface="Times New Roman" panose="02020603050405020304" pitchFamily="18" charset="0"/>
              </a:rPr>
              <a:t>health, such cheer, they afford forever</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Shall I not have intelligence with the earth? Am I not partly leaves and vegetable </a:t>
            </a:r>
            <a:r>
              <a:rPr lang="en-US" sz="2400" dirty="0" smtClean="0">
                <a:latin typeface="Times New Roman" panose="02020603050405020304" pitchFamily="18" charset="0"/>
                <a:cs typeface="Times New Roman" panose="02020603050405020304" pitchFamily="18" charset="0"/>
              </a:rPr>
              <a:t>mold </a:t>
            </a:r>
            <a:r>
              <a:rPr lang="en-US" sz="2400" dirty="0">
                <a:latin typeface="Times New Roman" panose="02020603050405020304" pitchFamily="18" charset="0"/>
                <a:cs typeface="Times New Roman" panose="02020603050405020304" pitchFamily="18" charset="0"/>
              </a:rPr>
              <a:t>myself</a:t>
            </a:r>
            <a:r>
              <a:rPr lang="en-US" sz="2400" dirty="0" smtClean="0">
                <a:latin typeface="Times New Roman" panose="02020603050405020304" pitchFamily="18" charset="0"/>
                <a:cs typeface="Times New Roman" panose="02020603050405020304" pitchFamily="18" charset="0"/>
              </a:rPr>
              <a:t>?  That </a:t>
            </a:r>
            <a:r>
              <a:rPr lang="en-US" sz="2400" dirty="0">
                <a:latin typeface="Times New Roman" panose="02020603050405020304" pitchFamily="18" charset="0"/>
                <a:cs typeface="Times New Roman" panose="02020603050405020304" pitchFamily="18" charset="0"/>
              </a:rPr>
              <a:t>great nature in which we </a:t>
            </a:r>
            <a:r>
              <a:rPr lang="en-US" sz="2400" dirty="0" smtClean="0">
                <a:latin typeface="Times New Roman" panose="02020603050405020304" pitchFamily="18" charset="0"/>
                <a:cs typeface="Times New Roman" panose="02020603050405020304" pitchFamily="18" charset="0"/>
              </a:rPr>
              <a:t>rest, is </a:t>
            </a:r>
            <a:r>
              <a:rPr lang="en-US" sz="2400" dirty="0">
                <a:latin typeface="Times New Roman" panose="02020603050405020304" pitchFamily="18" charset="0"/>
                <a:cs typeface="Times New Roman" panose="02020603050405020304" pitchFamily="18" charset="0"/>
              </a:rPr>
              <a:t>contained and made one with all </a:t>
            </a:r>
            <a:r>
              <a:rPr lang="en-US" sz="2400" dirty="0" smtClean="0">
                <a:latin typeface="Times New Roman" panose="02020603050405020304" pitchFamily="18" charset="0"/>
                <a:cs typeface="Times New Roman" panose="02020603050405020304" pitchFamily="18" charset="0"/>
              </a:rPr>
              <a:t>others.  We </a:t>
            </a:r>
            <a:r>
              <a:rPr lang="en-US" sz="2400" dirty="0">
                <a:latin typeface="Times New Roman" panose="02020603050405020304" pitchFamily="18" charset="0"/>
                <a:cs typeface="Times New Roman" panose="02020603050405020304" pitchFamily="18" charset="0"/>
              </a:rPr>
              <a:t>live in succession, in division, in parts, in particles. </a:t>
            </a:r>
            <a:r>
              <a:rPr lang="en-US" sz="2400" dirty="0" smtClean="0">
                <a:latin typeface="Times New Roman" panose="02020603050405020304" pitchFamily="18" charset="0"/>
                <a:cs typeface="Times New Roman" panose="02020603050405020304" pitchFamily="18" charset="0"/>
              </a:rPr>
              <a:t>Within </a:t>
            </a:r>
            <a:r>
              <a:rPr lang="en-US" sz="2400" dirty="0">
                <a:latin typeface="Times New Roman" panose="02020603050405020304" pitchFamily="18" charset="0"/>
                <a:cs typeface="Times New Roman" panose="02020603050405020304" pitchFamily="18" charset="0"/>
              </a:rPr>
              <a:t>man is the soul of the whole; the wise silence; the universal beauty, to which every part and particle is equally </a:t>
            </a:r>
            <a:r>
              <a:rPr lang="en-US" sz="2400" dirty="0" smtClean="0">
                <a:latin typeface="Times New Roman" panose="02020603050405020304" pitchFamily="18" charset="0"/>
                <a:cs typeface="Times New Roman" panose="02020603050405020304" pitchFamily="18" charset="0"/>
              </a:rPr>
              <a:t>related into the </a:t>
            </a:r>
            <a:r>
              <a:rPr lang="en-US" sz="2400" dirty="0">
                <a:latin typeface="Times New Roman" panose="02020603050405020304" pitchFamily="18" charset="0"/>
                <a:cs typeface="Times New Roman" panose="02020603050405020304" pitchFamily="18" charset="0"/>
              </a:rPr>
              <a:t>eternal ONE</a:t>
            </a:r>
            <a:r>
              <a:rPr lang="en-US" sz="2400" dirty="0" smtClean="0">
                <a:latin typeface="Times New Roman" panose="02020603050405020304" pitchFamily="18" charset="0"/>
                <a:cs typeface="Times New Roman" panose="02020603050405020304" pitchFamily="18" charset="0"/>
              </a:rPr>
              <a:t>.”</a:t>
            </a:r>
          </a:p>
          <a:p>
            <a:pPr marL="457200" lvl="1" indent="0" algn="r">
              <a:buNone/>
            </a:pPr>
            <a:r>
              <a:rPr lang="en-US" sz="2400" dirty="0" smtClean="0">
                <a:solidFill>
                  <a:srgbClr val="FFC000"/>
                </a:solidFill>
                <a:latin typeface="Times New Roman" panose="02020603050405020304" pitchFamily="18" charset="0"/>
                <a:cs typeface="Times New Roman" panose="02020603050405020304" pitchFamily="18" charset="0"/>
              </a:rPr>
              <a:t>Henry David Thoreau</a:t>
            </a:r>
            <a:r>
              <a:rPr lang="en-US" sz="2400" dirty="0" smtClean="0">
                <a:latin typeface="Times New Roman" panose="02020603050405020304" pitchFamily="18" charset="0"/>
                <a:cs typeface="Times New Roman" panose="02020603050405020304" pitchFamily="18" charset="0"/>
              </a:rPr>
              <a:t>, 1845</a:t>
            </a:r>
          </a:p>
          <a:p>
            <a:pPr marL="457200" lvl="1" indent="0" algn="r">
              <a:buNone/>
            </a:pPr>
            <a:r>
              <a:rPr lang="en-US" sz="2400" i="1" dirty="0" smtClean="0">
                <a:latin typeface="Times New Roman" panose="02020603050405020304" pitchFamily="18" charset="0"/>
                <a:cs typeface="Times New Roman" panose="02020603050405020304" pitchFamily="18" charset="0"/>
              </a:rPr>
              <a:t>Walden</a:t>
            </a: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38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
          </a:xfrm>
        </p:spPr>
        <p:txBody>
          <a:bodyPr>
            <a:normAutofit fontScale="90000"/>
          </a:bodyPr>
          <a:lstStyle/>
          <a:p>
            <a:endParaRPr lang="en-US" dirty="0"/>
          </a:p>
        </p:txBody>
      </p:sp>
      <p:sp>
        <p:nvSpPr>
          <p:cNvPr id="3" name="Content Placeholder 2"/>
          <p:cNvSpPr>
            <a:spLocks noGrp="1"/>
          </p:cNvSpPr>
          <p:nvPr>
            <p:ph idx="1"/>
          </p:nvPr>
        </p:nvSpPr>
        <p:spPr>
          <a:xfrm>
            <a:off x="0" y="0"/>
            <a:ext cx="9220200" cy="6858000"/>
          </a:xfrm>
        </p:spPr>
        <p:txBody>
          <a:bodyPr>
            <a:normAutofit fontScale="25000" lnSpcReduction="20000"/>
          </a:bodyPr>
          <a:lstStyle/>
          <a:p>
            <a:pPr marL="0" indent="0">
              <a:buNone/>
            </a:pPr>
            <a:r>
              <a:rPr lang="en-US" sz="8000" dirty="0" smtClean="0">
                <a:latin typeface="Times New Roman" panose="02020603050405020304" pitchFamily="18" charset="0"/>
                <a:cs typeface="Times New Roman" panose="02020603050405020304" pitchFamily="18" charset="0"/>
              </a:rPr>
              <a:t>“</a:t>
            </a:r>
            <a:r>
              <a:rPr lang="en-US" sz="9600" dirty="0">
                <a:latin typeface="Times New Roman" panose="02020603050405020304" pitchFamily="18" charset="0"/>
                <a:cs typeface="Times New Roman" panose="02020603050405020304" pitchFamily="18" charset="0"/>
              </a:rPr>
              <a:t>The government is a machine that may or may not do enough good to counterbalance what evil it commits, in which case citizens must [be prepared] to retrieve that which is theirs, </a:t>
            </a:r>
            <a:r>
              <a:rPr lang="en-US" sz="9600" u="sng" dirty="0">
                <a:solidFill>
                  <a:srgbClr val="FFC000"/>
                </a:solidFill>
                <a:latin typeface="Times New Roman" panose="02020603050405020304" pitchFamily="18" charset="0"/>
                <a:cs typeface="Times New Roman" panose="02020603050405020304" pitchFamily="18" charset="0"/>
              </a:rPr>
              <a:t>through rebellion if necessary</a:t>
            </a:r>
            <a:r>
              <a:rPr lang="en-US" sz="9600" dirty="0">
                <a:latin typeface="Times New Roman" panose="02020603050405020304" pitchFamily="18" charset="0"/>
                <a:cs typeface="Times New Roman" panose="02020603050405020304" pitchFamily="18" charset="0"/>
              </a:rPr>
              <a:t>.   Opponents of reform are not faraway politicians but ordinary people who cooperate with the system. The expression of opposition to slavery is </a:t>
            </a:r>
            <a:r>
              <a:rPr lang="en-US" sz="9600" dirty="0" smtClean="0">
                <a:latin typeface="Times New Roman" panose="02020603050405020304" pitchFamily="18" charset="0"/>
                <a:cs typeface="Times New Roman" panose="02020603050405020304" pitchFamily="18" charset="0"/>
              </a:rPr>
              <a:t>meaningless, only </a:t>
            </a:r>
            <a:r>
              <a:rPr lang="en-US" sz="9600" dirty="0">
                <a:latin typeface="Times New Roman" panose="02020603050405020304" pitchFamily="18" charset="0"/>
                <a:cs typeface="Times New Roman" panose="02020603050405020304" pitchFamily="18" charset="0"/>
              </a:rPr>
              <a:t>action will demand </a:t>
            </a:r>
            <a:r>
              <a:rPr lang="en-US" sz="9600" dirty="0" smtClean="0">
                <a:latin typeface="Times New Roman" panose="02020603050405020304" pitchFamily="18" charset="0"/>
                <a:cs typeface="Times New Roman" panose="02020603050405020304" pitchFamily="18" charset="0"/>
              </a:rPr>
              <a:t>redress.</a:t>
            </a:r>
          </a:p>
          <a:p>
            <a:pPr marL="0" indent="0">
              <a:buNone/>
            </a:pPr>
            <a:r>
              <a:rPr lang="en-US" sz="9600" dirty="0" smtClean="0">
                <a:latin typeface="Times New Roman" panose="02020603050405020304" pitchFamily="18" charset="0"/>
                <a:cs typeface="Times New Roman" panose="02020603050405020304" pitchFamily="18" charset="0"/>
              </a:rPr>
              <a:t>Wrong </a:t>
            </a:r>
            <a:r>
              <a:rPr lang="en-US" sz="9600" dirty="0">
                <a:latin typeface="Times New Roman" panose="02020603050405020304" pitchFamily="18" charset="0"/>
                <a:cs typeface="Times New Roman" panose="02020603050405020304" pitchFamily="18" charset="0"/>
              </a:rPr>
              <a:t>will be redressed only by the individual, not through the mechanism of government.  Man has other, higher duties than eradicating institutional wrong, still he must at least not be guilty through compliance.  </a:t>
            </a:r>
            <a:r>
              <a:rPr lang="en-US" sz="9600" u="sng" dirty="0">
                <a:solidFill>
                  <a:srgbClr val="FFC000"/>
                </a:solidFill>
                <a:latin typeface="Times New Roman" panose="02020603050405020304" pitchFamily="18" charset="0"/>
                <a:cs typeface="Times New Roman" panose="02020603050405020304" pitchFamily="18" charset="0"/>
              </a:rPr>
              <a:t>The individual must not support the structure of government, must act with principle, must break the law if necessary</a:t>
            </a:r>
            <a:r>
              <a:rPr lang="en-US" sz="9600" dirty="0">
                <a:latin typeface="Times New Roman" panose="02020603050405020304" pitchFamily="18" charset="0"/>
                <a:cs typeface="Times New Roman" panose="02020603050405020304" pitchFamily="18" charset="0"/>
              </a:rPr>
              <a:t>.</a:t>
            </a:r>
          </a:p>
          <a:p>
            <a:pPr marL="0" indent="0">
              <a:buNone/>
            </a:pPr>
            <a:r>
              <a:rPr lang="en-US" sz="9600" dirty="0">
                <a:latin typeface="Times New Roman" panose="02020603050405020304" pitchFamily="18" charset="0"/>
                <a:cs typeface="Times New Roman" panose="02020603050405020304" pitchFamily="18" charset="0"/>
              </a:rPr>
              <a:t> </a:t>
            </a:r>
          </a:p>
          <a:p>
            <a:pPr marL="0" indent="0">
              <a:buNone/>
            </a:pPr>
            <a:r>
              <a:rPr lang="en-US" sz="9600" dirty="0" smtClean="0">
                <a:latin typeface="Times New Roman" panose="02020603050405020304" pitchFamily="18" charset="0"/>
                <a:cs typeface="Times New Roman" panose="02020603050405020304" pitchFamily="18" charset="0"/>
              </a:rPr>
              <a:t>The present conflict (The Mexican War) is unjust, peace can </a:t>
            </a:r>
            <a:r>
              <a:rPr lang="en-US" sz="9600" dirty="0" smtClean="0">
                <a:latin typeface="Times New Roman" panose="02020603050405020304" pitchFamily="18" charset="0"/>
                <a:cs typeface="Times New Roman" panose="02020603050405020304" pitchFamily="18" charset="0"/>
              </a:rPr>
              <a:t>only be </a:t>
            </a:r>
            <a:r>
              <a:rPr lang="en-US" sz="9600" dirty="0">
                <a:latin typeface="Times New Roman" panose="02020603050405020304" pitchFamily="18" charset="0"/>
                <a:cs typeface="Times New Roman" panose="02020603050405020304" pitchFamily="18" charset="0"/>
              </a:rPr>
              <a:t>achieved by withdrawing support from the government, which in [my] current situation can be accomplished practically through the nonpayment of taxes. </a:t>
            </a:r>
            <a:r>
              <a:rPr lang="en-US" sz="9600" u="sng" dirty="0">
                <a:solidFill>
                  <a:srgbClr val="FFC000"/>
                </a:solidFill>
                <a:latin typeface="Times New Roman" panose="02020603050405020304" pitchFamily="18" charset="0"/>
                <a:cs typeface="Times New Roman" panose="02020603050405020304" pitchFamily="18" charset="0"/>
              </a:rPr>
              <a:t>If imprisonment is the result, there is no shame in it; indeed prison is the best place for a just man in an unjust society</a:t>
            </a:r>
            <a:r>
              <a:rPr lang="en-US" sz="9600" dirty="0">
                <a:latin typeface="Times New Roman" panose="02020603050405020304" pitchFamily="18" charset="0"/>
                <a:cs typeface="Times New Roman" panose="02020603050405020304" pitchFamily="18" charset="0"/>
              </a:rPr>
              <a:t>. In the current state of affairs, forcible payment of taxes is violent and bloody; refusal to comply constitutes a peaceable revolution. </a:t>
            </a:r>
          </a:p>
          <a:p>
            <a:pPr marL="0" indent="0" algn="r">
              <a:buNone/>
            </a:pPr>
            <a:r>
              <a:rPr lang="en-US" sz="9600" dirty="0">
                <a:latin typeface="Times New Roman" panose="02020603050405020304" pitchFamily="18" charset="0"/>
                <a:cs typeface="Times New Roman" panose="02020603050405020304" pitchFamily="18" charset="0"/>
              </a:rPr>
              <a:t> </a:t>
            </a:r>
            <a:r>
              <a:rPr lang="en-US" sz="9600" i="1" dirty="0" smtClean="0">
                <a:latin typeface="Times New Roman" panose="02020603050405020304" pitchFamily="18" charset="0"/>
                <a:cs typeface="Times New Roman" panose="02020603050405020304" pitchFamily="18" charset="0"/>
              </a:rPr>
              <a:t>Civil </a:t>
            </a:r>
            <a:r>
              <a:rPr lang="en-US" sz="9600" i="1" dirty="0">
                <a:latin typeface="Times New Roman" panose="02020603050405020304" pitchFamily="18" charset="0"/>
                <a:cs typeface="Times New Roman" panose="02020603050405020304" pitchFamily="18" charset="0"/>
              </a:rPr>
              <a:t>Disobedience</a:t>
            </a:r>
            <a:r>
              <a:rPr lang="en-US" sz="9600" dirty="0">
                <a:latin typeface="Times New Roman" panose="02020603050405020304" pitchFamily="18" charset="0"/>
                <a:cs typeface="Times New Roman" panose="02020603050405020304" pitchFamily="18" charset="0"/>
              </a:rPr>
              <a:t>, 1848</a:t>
            </a:r>
          </a:p>
          <a:p>
            <a:pPr marL="0" indent="0" algn="r">
              <a:buNone/>
            </a:pPr>
            <a:r>
              <a:rPr lang="en-US" sz="9600" dirty="0">
                <a:latin typeface="Times New Roman" panose="02020603050405020304" pitchFamily="18" charset="0"/>
                <a:cs typeface="Times New Roman" panose="02020603050405020304" pitchFamily="18" charset="0"/>
              </a:rPr>
              <a:t>Henry David Thoreau</a:t>
            </a:r>
          </a:p>
          <a:p>
            <a:pPr marL="0" indent="0">
              <a:buNone/>
            </a:pPr>
            <a:endParaRPr lang="en-US" dirty="0"/>
          </a:p>
        </p:txBody>
      </p:sp>
    </p:spTree>
    <p:extLst>
      <p:ext uri="{BB962C8B-B14F-4D97-AF65-F5344CB8AC3E}">
        <p14:creationId xmlns:p14="http://schemas.microsoft.com/office/powerpoint/2010/main" val="324166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914400" y="6172200"/>
            <a:ext cx="7315200" cy="685800"/>
          </a:xfrm>
        </p:spPr>
        <p:txBody>
          <a:bodyPr/>
          <a:lstStyle/>
          <a:p>
            <a:pPr marL="0" indent="0" algn="ctr">
              <a:buFont typeface="Wingdings" pitchFamily="2" charset="2"/>
              <a:buNone/>
              <a:defRPr/>
            </a:pPr>
            <a:r>
              <a:rPr lang="en-US" dirty="0" smtClean="0">
                <a:latin typeface="Times New Roman" pitchFamily="18" charset="0"/>
                <a:cs typeface="Times New Roman" pitchFamily="18" charset="0"/>
              </a:rPr>
              <a:t>Samuel Slater’s spinning machine</a:t>
            </a:r>
            <a:endParaRPr lang="en-US" dirty="0">
              <a:latin typeface="Times New Roman" pitchFamily="18" charset="0"/>
              <a:cs typeface="Times New Roman" pitchFamily="18" charset="0"/>
            </a:endParaRP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7924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2416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600"/>
            <a:ext cx="8229600" cy="76200"/>
          </a:xfrm>
        </p:spPr>
        <p:txBody>
          <a:bodyPr>
            <a:normAutofit fontScale="90000"/>
          </a:bodyPr>
          <a:lstStyle/>
          <a:p>
            <a:endParaRPr lang="en-US" dirty="0"/>
          </a:p>
        </p:txBody>
      </p:sp>
      <p:sp>
        <p:nvSpPr>
          <p:cNvPr id="3" name="Content Placeholder 2"/>
          <p:cNvSpPr>
            <a:spLocks noGrp="1"/>
          </p:cNvSpPr>
          <p:nvPr>
            <p:ph idx="1"/>
          </p:nvPr>
        </p:nvSpPr>
        <p:spPr>
          <a:xfrm>
            <a:off x="0" y="5486399"/>
            <a:ext cx="9144000" cy="1348509"/>
          </a:xfrm>
        </p:spPr>
        <p:txBody>
          <a:bodyPr/>
          <a:lstStyle/>
          <a:p>
            <a:pPr marL="0" indent="0">
              <a:buNone/>
            </a:pPr>
            <a:r>
              <a:rPr lang="en-US" dirty="0" smtClean="0"/>
              <a:t>  </a:t>
            </a:r>
            <a:r>
              <a:rPr lang="en-US" dirty="0" smtClean="0">
                <a:latin typeface="Times New Roman" panose="02020603050405020304" pitchFamily="18" charset="0"/>
                <a:cs typeface="Times New Roman" panose="02020603050405020304" pitchFamily="18" charset="0"/>
              </a:rPr>
              <a:t>           The High Priests of Transcendentalism: </a:t>
            </a:r>
          </a:p>
          <a:p>
            <a:pPr marL="0" indent="0">
              <a:buNone/>
            </a:pPr>
            <a:r>
              <a:rPr lang="en-US"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Ralph Waldo Emerson                           Henry David Thoreau</a:t>
            </a:r>
            <a:endParaRPr lang="en-US" sz="2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05"/>
            <a:ext cx="9144000" cy="546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9542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838200"/>
          </a:xfrm>
        </p:spPr>
        <p:txBody>
          <a:bodyPr/>
          <a:lstStyle/>
          <a:p>
            <a:pPr eaLnBrk="1" hangingPunct="1">
              <a:defRPr/>
            </a:pPr>
            <a:r>
              <a:rPr lang="en-US" b="1" dirty="0" smtClean="0">
                <a:solidFill>
                  <a:srgbClr val="FFC000"/>
                </a:solidFill>
                <a:latin typeface="Times New Roman" pitchFamily="18" charset="0"/>
              </a:rPr>
              <a:t>The Mormons</a:t>
            </a:r>
          </a:p>
        </p:txBody>
      </p:sp>
      <p:sp>
        <p:nvSpPr>
          <p:cNvPr id="14339" name="Rectangle 3"/>
          <p:cNvSpPr>
            <a:spLocks noGrp="1" noChangeArrowheads="1"/>
          </p:cNvSpPr>
          <p:nvPr>
            <p:ph type="body" idx="1"/>
          </p:nvPr>
        </p:nvSpPr>
        <p:spPr>
          <a:xfrm>
            <a:off x="0" y="762000"/>
            <a:ext cx="9144000" cy="6096000"/>
          </a:xfrm>
        </p:spPr>
        <p:txBody>
          <a:bodyPr/>
          <a:lstStyle/>
          <a:p>
            <a:pPr eaLnBrk="1" hangingPunct="1">
              <a:defRPr/>
            </a:pPr>
            <a:r>
              <a:rPr lang="en-US" sz="2800" dirty="0" smtClean="0">
                <a:latin typeface="Times New Roman" pitchFamily="18" charset="0"/>
              </a:rPr>
              <a:t>One result of the “burned over district” was the conversion experience </a:t>
            </a:r>
            <a:r>
              <a:rPr lang="en-US" sz="2800" dirty="0" smtClean="0">
                <a:effectLst/>
                <a:latin typeface="Times New Roman" pitchFamily="18" charset="0"/>
              </a:rPr>
              <a:t>of </a:t>
            </a:r>
            <a:r>
              <a:rPr lang="en-US" sz="2800" dirty="0" smtClean="0">
                <a:solidFill>
                  <a:srgbClr val="FFC000"/>
                </a:solidFill>
                <a:effectLst/>
                <a:latin typeface="Times New Roman" pitchFamily="18" charset="0"/>
              </a:rPr>
              <a:t>Joseph Smith</a:t>
            </a:r>
            <a:r>
              <a:rPr lang="en-US" sz="2800" dirty="0" smtClean="0">
                <a:effectLst/>
                <a:latin typeface="Times New Roman" pitchFamily="18" charset="0"/>
              </a:rPr>
              <a:t>.</a:t>
            </a:r>
          </a:p>
          <a:p>
            <a:pPr eaLnBrk="1" hangingPunct="1">
              <a:defRPr/>
            </a:pPr>
            <a:r>
              <a:rPr lang="en-US" sz="2800" dirty="0" smtClean="0">
                <a:latin typeface="Times New Roman" pitchFamily="18" charset="0"/>
              </a:rPr>
              <a:t>Smith experienced visions which revealed to him a new interpretation of the gospels, prompting him and his followers leave the Burnt Over District, and, after initial difficulties founded their own settlement in Nauvoo, Illinois, where they became known as the Church of Jesus Christ of Latter Day Saints, or the Mormons.</a:t>
            </a:r>
          </a:p>
          <a:p>
            <a:pPr eaLnBrk="1" hangingPunct="1">
              <a:defRPr/>
            </a:pPr>
            <a:r>
              <a:rPr lang="en-US" sz="2800" b="1" dirty="0" smtClean="0">
                <a:solidFill>
                  <a:srgbClr val="FFC000"/>
                </a:solidFill>
                <a:latin typeface="Times New Roman" pitchFamily="18" charset="0"/>
              </a:rPr>
              <a:t>They are the most successful of the utopian experiments, primarily due to their isolation   </a:t>
            </a:r>
          </a:p>
          <a:p>
            <a:pPr eaLnBrk="1" hangingPunct="1">
              <a:defRPr/>
            </a:pPr>
            <a:endParaRPr lang="en-US" b="1" dirty="0" smtClean="0">
              <a:solidFill>
                <a:srgbClr val="FFC000"/>
              </a:solidFill>
              <a:latin typeface="Times New Roman" pitchFamily="18" charset="0"/>
            </a:endParaRPr>
          </a:p>
        </p:txBody>
      </p:sp>
    </p:spTree>
    <p:extLst>
      <p:ext uri="{BB962C8B-B14F-4D97-AF65-F5344CB8AC3E}">
        <p14:creationId xmlns:p14="http://schemas.microsoft.com/office/powerpoint/2010/main" val="2419035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457200"/>
            <a:ext cx="8229600" cy="76200"/>
          </a:xfrm>
        </p:spPr>
        <p:txBody>
          <a:bodyPr>
            <a:normAutofit fontScale="90000"/>
          </a:bodyPr>
          <a:lstStyle/>
          <a:p>
            <a:pPr eaLnBrk="1" hangingPunct="1">
              <a:defRPr/>
            </a:pPr>
            <a:endParaRPr lang="en-US" sz="4000" smtClean="0"/>
          </a:p>
        </p:txBody>
      </p:sp>
      <p:sp>
        <p:nvSpPr>
          <p:cNvPr id="15363" name="Rectangle 3"/>
          <p:cNvSpPr>
            <a:spLocks noGrp="1" noChangeArrowheads="1"/>
          </p:cNvSpPr>
          <p:nvPr>
            <p:ph type="body" idx="1"/>
          </p:nvPr>
        </p:nvSpPr>
        <p:spPr>
          <a:xfrm>
            <a:off x="0" y="0"/>
            <a:ext cx="9144000" cy="6858000"/>
          </a:xfrm>
        </p:spPr>
        <p:txBody>
          <a:bodyPr>
            <a:normAutofit lnSpcReduction="10000"/>
          </a:bodyPr>
          <a:lstStyle/>
          <a:p>
            <a:pPr eaLnBrk="1" hangingPunct="1">
              <a:defRPr/>
            </a:pPr>
            <a:r>
              <a:rPr lang="en-US" sz="2800" dirty="0" smtClean="0">
                <a:latin typeface="Times New Roman" pitchFamily="18" charset="0"/>
              </a:rPr>
              <a:t>Over a period of time Smith fell out of favor with local officials, and was soon arrested on what many considered politically-influenced charges.</a:t>
            </a:r>
          </a:p>
          <a:p>
            <a:pPr eaLnBrk="1" hangingPunct="1">
              <a:defRPr/>
            </a:pPr>
            <a:r>
              <a:rPr lang="en-US" sz="2800" dirty="0" smtClean="0">
                <a:latin typeface="Times New Roman" pitchFamily="18" charset="0"/>
              </a:rPr>
              <a:t>Smith’s imprisonment set off a wave of protests; in June 1844 Smith and his brother were killed while in Illinois.</a:t>
            </a:r>
          </a:p>
          <a:p>
            <a:pPr eaLnBrk="1" hangingPunct="1">
              <a:defRPr/>
            </a:pPr>
            <a:r>
              <a:rPr lang="en-US" sz="2800" dirty="0" smtClean="0">
                <a:latin typeface="Times New Roman" pitchFamily="18" charset="0"/>
              </a:rPr>
              <a:t>Smith’s primary lieutenant, </a:t>
            </a:r>
            <a:r>
              <a:rPr lang="en-US" sz="2800" b="1" dirty="0" smtClean="0">
                <a:solidFill>
                  <a:srgbClr val="FFC000"/>
                </a:solidFill>
                <a:latin typeface="Times New Roman" pitchFamily="18" charset="0"/>
              </a:rPr>
              <a:t>Brigham Young</a:t>
            </a:r>
            <a:r>
              <a:rPr lang="en-US" sz="2800" dirty="0" smtClean="0">
                <a:effectLst/>
                <a:latin typeface="Times New Roman" pitchFamily="18" charset="0"/>
              </a:rPr>
              <a:t>, took over for Smith, and in 1847 led the Mormons on an exodus from Nauvoo into the far reaches of the Mexican territory, founding a community near the Great Salt Lake Basin in what he called </a:t>
            </a:r>
            <a:r>
              <a:rPr lang="en-US" sz="2800" b="1" u="sng" dirty="0" smtClean="0">
                <a:solidFill>
                  <a:srgbClr val="FFC000"/>
                </a:solidFill>
                <a:effectLst/>
                <a:latin typeface="Times New Roman" pitchFamily="18" charset="0"/>
              </a:rPr>
              <a:t>Deseret</a:t>
            </a:r>
            <a:r>
              <a:rPr lang="en-US" sz="2800" dirty="0" smtClean="0">
                <a:effectLst/>
                <a:latin typeface="Times New Roman" pitchFamily="18" charset="0"/>
              </a:rPr>
              <a:t> (later Utah).</a:t>
            </a:r>
          </a:p>
          <a:p>
            <a:pPr eaLnBrk="1" hangingPunct="1">
              <a:defRPr/>
            </a:pPr>
            <a:r>
              <a:rPr lang="en-US" sz="2800" dirty="0" smtClean="0">
                <a:effectLst/>
                <a:latin typeface="Times New Roman" pitchFamily="18" charset="0"/>
              </a:rPr>
              <a:t>Upon the admitt</a:t>
            </a:r>
            <a:r>
              <a:rPr lang="en-US" sz="2800" dirty="0" smtClean="0">
                <a:latin typeface="Times New Roman" pitchFamily="18" charset="0"/>
              </a:rPr>
              <a:t>ance of Utah as a territory Mormons resisted attempts by federal officials to settle the area, and armed conflict (The Utah War) erupted in 1857.  Soon, however, a truce was worked out, and despite numerous schisms inherent with any church the Church of Latter Day Saints still flourishes today.</a:t>
            </a:r>
          </a:p>
          <a:p>
            <a:pPr eaLnBrk="1" hangingPunct="1">
              <a:defRPr/>
            </a:pPr>
            <a:endParaRPr lang="en-US" sz="2800" dirty="0" smtClean="0">
              <a:latin typeface="Times New Roman" pitchFamily="18" charset="0"/>
            </a:endParaRPr>
          </a:p>
          <a:p>
            <a:pPr eaLnBrk="1" hangingPunct="1">
              <a:defRPr/>
            </a:pPr>
            <a:endParaRPr lang="en-US" sz="2800" dirty="0" smtClean="0">
              <a:latin typeface="Times New Roman" pitchFamily="18" charset="0"/>
            </a:endParaRPr>
          </a:p>
          <a:p>
            <a:pPr eaLnBrk="1" hangingPunct="1">
              <a:defRPr/>
            </a:pPr>
            <a:endParaRPr lang="en-US" sz="2800" dirty="0" smtClean="0"/>
          </a:p>
        </p:txBody>
      </p:sp>
    </p:spTree>
    <p:extLst>
      <p:ext uri="{BB962C8B-B14F-4D97-AF65-F5344CB8AC3E}">
        <p14:creationId xmlns:p14="http://schemas.microsoft.com/office/powerpoint/2010/main" val="85849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ABOLITION TURNS RADICAL</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5562600"/>
            <a:ext cx="9144000" cy="1219200"/>
          </a:xfrm>
        </p:spPr>
        <p:txBody>
          <a:bodyPr/>
          <a:lstStyle/>
          <a:p>
            <a:pPr marL="0" indent="0">
              <a:buNone/>
            </a:pPr>
            <a:r>
              <a:rPr lang="en-US" dirty="0" smtClean="0">
                <a:latin typeface="Times New Roman" panose="02020603050405020304" pitchFamily="18" charset="0"/>
                <a:cs typeface="Times New Roman" panose="02020603050405020304" pitchFamily="18" charset="0"/>
              </a:rPr>
              <a:t>William Lloyd          Henry Ward               John</a:t>
            </a:r>
          </a:p>
          <a:p>
            <a:pPr marL="0" indent="0">
              <a:buNone/>
            </a:pPr>
            <a:r>
              <a:rPr lang="en-US" dirty="0" smtClean="0">
                <a:latin typeface="Times New Roman" panose="02020603050405020304" pitchFamily="18" charset="0"/>
                <a:cs typeface="Times New Roman" panose="02020603050405020304" pitchFamily="18" charset="0"/>
              </a:rPr>
              <a:t>    Garrison                   Beecher                 Brown</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019801" y="762000"/>
            <a:ext cx="3087328" cy="4495800"/>
          </a:xfrm>
          <a:prstGeom prst="rect">
            <a:avLst/>
          </a:prstGeom>
        </p:spPr>
      </p:pic>
      <p:pic>
        <p:nvPicPr>
          <p:cNvPr id="5" name="Picture 4"/>
          <p:cNvPicPr>
            <a:picLocks noChangeAspect="1"/>
          </p:cNvPicPr>
          <p:nvPr/>
        </p:nvPicPr>
        <p:blipFill>
          <a:blip r:embed="rId3"/>
          <a:stretch>
            <a:fillRect/>
          </a:stretch>
        </p:blipFill>
        <p:spPr>
          <a:xfrm>
            <a:off x="0" y="762000"/>
            <a:ext cx="2956962" cy="4572000"/>
          </a:xfrm>
          <a:prstGeom prst="rect">
            <a:avLst/>
          </a:prstGeom>
        </p:spPr>
      </p:pic>
      <p:pic>
        <p:nvPicPr>
          <p:cNvPr id="6" name="Picture 5"/>
          <p:cNvPicPr>
            <a:picLocks noChangeAspect="1"/>
          </p:cNvPicPr>
          <p:nvPr/>
        </p:nvPicPr>
        <p:blipFill>
          <a:blip r:embed="rId4"/>
          <a:stretch>
            <a:fillRect/>
          </a:stretch>
        </p:blipFill>
        <p:spPr>
          <a:xfrm>
            <a:off x="3048000" y="762000"/>
            <a:ext cx="2895600" cy="4572000"/>
          </a:xfrm>
          <a:prstGeom prst="rect">
            <a:avLst/>
          </a:prstGeom>
        </p:spPr>
      </p:pic>
    </p:spTree>
    <p:extLst>
      <p:ext uri="{BB962C8B-B14F-4D97-AF65-F5344CB8AC3E}">
        <p14:creationId xmlns:p14="http://schemas.microsoft.com/office/powerpoint/2010/main" val="2371509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301625" y="-533400"/>
            <a:ext cx="8540750" cy="76200"/>
          </a:xfrm>
        </p:spPr>
        <p:txBody>
          <a:bodyPr>
            <a:normAutofit fontScale="90000"/>
          </a:bodyPr>
          <a:lstStyle/>
          <a:p>
            <a:pPr>
              <a:defRPr/>
            </a:pPr>
            <a:endParaRPr lang="en-US" altLang="en-US" sz="4000"/>
          </a:p>
        </p:txBody>
      </p:sp>
      <p:sp>
        <p:nvSpPr>
          <p:cNvPr id="38915" name="Rectangle 3"/>
          <p:cNvSpPr>
            <a:spLocks noGrp="1" noRot="1" noChangeArrowheads="1"/>
          </p:cNvSpPr>
          <p:nvPr>
            <p:ph type="body" idx="1"/>
          </p:nvPr>
        </p:nvSpPr>
        <p:spPr>
          <a:xfrm>
            <a:off x="0" y="0"/>
            <a:ext cx="4343400" cy="6858000"/>
          </a:xfrm>
        </p:spPr>
        <p:txBody>
          <a:bodyPr/>
          <a:lstStyle/>
          <a:p>
            <a:pPr marL="0" indent="0">
              <a:lnSpc>
                <a:spcPct val="90000"/>
              </a:lnSpc>
              <a:buFont typeface="Wingdings" panose="05000000000000000000" pitchFamily="2" charset="2"/>
              <a:buNone/>
              <a:defRPr/>
            </a:pPr>
            <a:endParaRPr lang="en-US" altLang="en-US" sz="2300" dirty="0">
              <a:latin typeface="Times New Roman" pitchFamily="18" charset="0"/>
              <a:cs typeface="Times New Roman" pitchFamily="18" charset="0"/>
            </a:endParaRPr>
          </a:p>
          <a:p>
            <a:pPr marL="0" indent="0">
              <a:lnSpc>
                <a:spcPct val="90000"/>
              </a:lnSpc>
              <a:buFont typeface="Wingdings" panose="05000000000000000000" pitchFamily="2" charset="2"/>
              <a:buNone/>
              <a:defRPr/>
            </a:pPr>
            <a:r>
              <a:rPr lang="en-US" altLang="en-US" sz="2400" b="1" dirty="0" smtClean="0">
                <a:solidFill>
                  <a:srgbClr val="FFC000"/>
                </a:solidFill>
                <a:latin typeface="Times New Roman" pitchFamily="18" charset="0"/>
                <a:cs typeface="Times New Roman" pitchFamily="18" charset="0"/>
              </a:rPr>
              <a:t>David </a:t>
            </a:r>
            <a:r>
              <a:rPr lang="en-US" altLang="en-US" sz="2400" b="1" dirty="0">
                <a:solidFill>
                  <a:srgbClr val="FFC000"/>
                </a:solidFill>
                <a:latin typeface="Times New Roman" pitchFamily="18" charset="0"/>
                <a:cs typeface="Times New Roman" pitchFamily="18" charset="0"/>
              </a:rPr>
              <a:t>Walker</a:t>
            </a:r>
            <a:r>
              <a:rPr lang="en-US" altLang="en-US" sz="2400" dirty="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was </a:t>
            </a:r>
            <a:r>
              <a:rPr lang="en-US" altLang="en-US" sz="2400" dirty="0">
                <a:latin typeface="Times New Roman" pitchFamily="18" charset="0"/>
                <a:cs typeface="Times New Roman" pitchFamily="18" charset="0"/>
              </a:rPr>
              <a:t>born a free black in North </a:t>
            </a:r>
            <a:r>
              <a:rPr lang="en-US" altLang="en-US" sz="2400" dirty="0" smtClean="0">
                <a:latin typeface="Times New Roman" pitchFamily="18" charset="0"/>
                <a:cs typeface="Times New Roman" pitchFamily="18" charset="0"/>
              </a:rPr>
              <a:t>Carolina and moved to Massachusetts.  </a:t>
            </a:r>
          </a:p>
          <a:p>
            <a:pPr marL="0" indent="0">
              <a:lnSpc>
                <a:spcPct val="90000"/>
              </a:lnSpc>
              <a:buFont typeface="Wingdings" panose="05000000000000000000" pitchFamily="2" charset="2"/>
              <a:buNone/>
              <a:defRPr/>
            </a:pPr>
            <a:endParaRPr lang="en-US" altLang="en-US" sz="2400" dirty="0" smtClean="0">
              <a:latin typeface="Times New Roman" pitchFamily="18" charset="0"/>
              <a:cs typeface="Times New Roman" pitchFamily="18" charset="0"/>
            </a:endParaRPr>
          </a:p>
          <a:p>
            <a:pPr marL="0" indent="0">
              <a:lnSpc>
                <a:spcPct val="90000"/>
              </a:lnSpc>
              <a:buFont typeface="Wingdings" panose="05000000000000000000" pitchFamily="2" charset="2"/>
              <a:buNone/>
              <a:defRPr/>
            </a:pPr>
            <a:r>
              <a:rPr lang="en-US" altLang="en-US" sz="2400" dirty="0" smtClean="0">
                <a:latin typeface="Times New Roman" pitchFamily="18" charset="0"/>
                <a:cs typeface="Times New Roman" pitchFamily="18" charset="0"/>
              </a:rPr>
              <a:t>Walker </a:t>
            </a:r>
            <a:r>
              <a:rPr lang="en-US" altLang="en-US" sz="2400" dirty="0">
                <a:latin typeface="Times New Roman" pitchFamily="18" charset="0"/>
                <a:cs typeface="Times New Roman" pitchFamily="18" charset="0"/>
              </a:rPr>
              <a:t>published </a:t>
            </a:r>
            <a:r>
              <a:rPr lang="en-US" altLang="en-US" sz="2400" b="1" i="1" dirty="0">
                <a:solidFill>
                  <a:srgbClr val="FFC000"/>
                </a:solidFill>
                <a:latin typeface="Times New Roman" pitchFamily="18" charset="0"/>
                <a:cs typeface="Times New Roman" pitchFamily="18" charset="0"/>
              </a:rPr>
              <a:t>Walker’s Appeal to the Colored Citizens of the World</a:t>
            </a:r>
            <a:r>
              <a:rPr lang="en-US" altLang="en-US" sz="2400" b="1" dirty="0">
                <a:solidFill>
                  <a:srgbClr val="FFC000"/>
                </a:solidFill>
                <a:latin typeface="Times New Roman" pitchFamily="18" charset="0"/>
                <a:cs typeface="Times New Roman" pitchFamily="18" charset="0"/>
              </a:rPr>
              <a:t>,</a:t>
            </a:r>
            <a:r>
              <a:rPr lang="en-US" altLang="en-US" sz="2400" dirty="0">
                <a:latin typeface="Times New Roman" pitchFamily="18" charset="0"/>
                <a:cs typeface="Times New Roman" pitchFamily="18" charset="0"/>
              </a:rPr>
              <a:t> which advocated violence as the only response to the oppression of enslaved Africans</a:t>
            </a:r>
            <a:r>
              <a:rPr lang="en-US" altLang="en-US" sz="2400" dirty="0" smtClean="0">
                <a:latin typeface="Times New Roman" pitchFamily="18" charset="0"/>
                <a:cs typeface="Times New Roman" pitchFamily="18" charset="0"/>
              </a:rPr>
              <a:t>.</a:t>
            </a:r>
          </a:p>
          <a:p>
            <a:pPr marL="0" indent="0">
              <a:lnSpc>
                <a:spcPct val="90000"/>
              </a:lnSpc>
              <a:buFont typeface="Wingdings" panose="05000000000000000000" pitchFamily="2" charset="2"/>
              <a:buNone/>
              <a:defRPr/>
            </a:pPr>
            <a:endParaRPr lang="en-US" altLang="en-US" sz="2400" u="sng" dirty="0">
              <a:latin typeface="Times New Roman" pitchFamily="18" charset="0"/>
              <a:cs typeface="Times New Roman" pitchFamily="18" charset="0"/>
            </a:endParaRPr>
          </a:p>
          <a:p>
            <a:pPr marL="0" indent="0">
              <a:lnSpc>
                <a:spcPct val="90000"/>
              </a:lnSpc>
              <a:buFont typeface="Wingdings" panose="05000000000000000000" pitchFamily="2" charset="2"/>
              <a:buNone/>
              <a:defRPr/>
            </a:pPr>
            <a:r>
              <a:rPr lang="en-US" altLang="en-US" sz="2400" dirty="0">
                <a:latin typeface="Times New Roman" pitchFamily="18" charset="0"/>
                <a:cs typeface="Times New Roman" pitchFamily="18" charset="0"/>
              </a:rPr>
              <a:t>Southern officials demanded Walker’s arrest on charges of attempts to incite insurrection; however </a:t>
            </a:r>
            <a:r>
              <a:rPr lang="en-US" altLang="en-US" sz="2400" dirty="0" smtClean="0">
                <a:latin typeface="Times New Roman" pitchFamily="18" charset="0"/>
                <a:cs typeface="Times New Roman" pitchFamily="18" charset="0"/>
              </a:rPr>
              <a:t>state </a:t>
            </a:r>
            <a:r>
              <a:rPr lang="en-US" altLang="en-US" sz="2400" dirty="0">
                <a:latin typeface="Times New Roman" pitchFamily="18" charset="0"/>
                <a:cs typeface="Times New Roman" pitchFamily="18" charset="0"/>
              </a:rPr>
              <a:t>officials refused </a:t>
            </a:r>
            <a:r>
              <a:rPr lang="en-US" altLang="en-US" sz="2400" dirty="0" smtClean="0">
                <a:latin typeface="Times New Roman" pitchFamily="18" charset="0"/>
                <a:cs typeface="Times New Roman" pitchFamily="18" charset="0"/>
              </a:rPr>
              <a:t>extradition on </a:t>
            </a:r>
            <a:r>
              <a:rPr lang="en-US" altLang="en-US" sz="2400" dirty="0">
                <a:latin typeface="Times New Roman" pitchFamily="18" charset="0"/>
                <a:cs typeface="Times New Roman" pitchFamily="18" charset="0"/>
              </a:rPr>
              <a:t>the grounds that he had broken no laws in Massachusetts</a:t>
            </a:r>
            <a:r>
              <a:rPr lang="en-US" altLang="en-US" sz="2400" dirty="0" smtClean="0">
                <a:latin typeface="Times New Roman" pitchFamily="18" charset="0"/>
                <a:cs typeface="Times New Roman" pitchFamily="18" charset="0"/>
              </a:rPr>
              <a:t>.</a:t>
            </a:r>
          </a:p>
        </p:txBody>
      </p:sp>
      <p:pic>
        <p:nvPicPr>
          <p:cNvPr id="116740" name="Picture 5" descr="Image result for david wal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650" y="0"/>
            <a:ext cx="5162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71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anim calcmode="lin" valueType="num">
                                      <p:cBhvr additive="base">
                                        <p:cTn id="7"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3" end="3"/>
                                            </p:txEl>
                                          </p:spTgt>
                                        </p:tgtEl>
                                        <p:attrNameLst>
                                          <p:attrName>style.visibility</p:attrName>
                                        </p:attrNameLst>
                                      </p:cBhvr>
                                      <p:to>
                                        <p:strVal val="visible"/>
                                      </p:to>
                                    </p:set>
                                    <p:anim calcmode="lin" valueType="num">
                                      <p:cBhvr additive="base">
                                        <p:cTn id="13"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5" end="5"/>
                                            </p:txEl>
                                          </p:spTgt>
                                        </p:tgtEl>
                                        <p:attrNameLst>
                                          <p:attrName>style.visibility</p:attrName>
                                        </p:attrNameLst>
                                      </p:cBhvr>
                                      <p:to>
                                        <p:strVal val="visible"/>
                                      </p:to>
                                    </p:set>
                                    <p:anim calcmode="lin" valueType="num">
                                      <p:cBhvr additive="base">
                                        <p:cTn id="19" dur="5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301625" y="-381000"/>
            <a:ext cx="8540750" cy="152400"/>
          </a:xfrm>
        </p:spPr>
        <p:txBody>
          <a:bodyPr>
            <a:normAutofit fontScale="90000"/>
          </a:bodyPr>
          <a:lstStyle/>
          <a:p>
            <a:pPr>
              <a:defRPr/>
            </a:pPr>
            <a:endParaRPr lang="en-US" altLang="en-US" sz="4000"/>
          </a:p>
        </p:txBody>
      </p:sp>
      <p:sp>
        <p:nvSpPr>
          <p:cNvPr id="41987" name="Rectangle 3"/>
          <p:cNvSpPr>
            <a:spLocks noGrp="1" noRot="1" noChangeArrowheads="1"/>
          </p:cNvSpPr>
          <p:nvPr>
            <p:ph type="body" idx="1"/>
          </p:nvPr>
        </p:nvSpPr>
        <p:spPr>
          <a:xfrm>
            <a:off x="0" y="23813"/>
            <a:ext cx="4648200" cy="6781800"/>
          </a:xfrm>
        </p:spPr>
        <p:txBody>
          <a:bodyPr>
            <a:normAutofit lnSpcReduction="10000"/>
          </a:bodyPr>
          <a:lstStyle/>
          <a:p>
            <a:pPr>
              <a:buFont typeface="Arial" charset="0"/>
              <a:buNone/>
              <a:defRPr/>
            </a:pPr>
            <a:r>
              <a:rPr lang="en-US" altLang="en-US" sz="2800" dirty="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William Lloyd Garrison and       </a:t>
            </a:r>
          </a:p>
          <a:p>
            <a:pPr>
              <a:buFont typeface="Arial" charset="0"/>
              <a:buNone/>
              <a:defRPr/>
            </a:pPr>
            <a:r>
              <a:rPr lang="en-US" altLang="en-US" sz="2800" i="1" dirty="0">
                <a:latin typeface="Times New Roman" pitchFamily="18" charset="0"/>
                <a:cs typeface="Times New Roman" pitchFamily="18" charset="0"/>
              </a:rPr>
              <a:t> </a:t>
            </a:r>
            <a:r>
              <a:rPr lang="en-US" altLang="en-US" sz="2800" i="1" dirty="0" smtClean="0">
                <a:latin typeface="Times New Roman" pitchFamily="18" charset="0"/>
                <a:cs typeface="Times New Roman" pitchFamily="18" charset="0"/>
              </a:rPr>
              <a:t>            T</a:t>
            </a:r>
            <a:r>
              <a:rPr lang="en-US" altLang="en-US" sz="2800" i="1" dirty="0" smtClean="0">
                <a:latin typeface="Times New Roman" pitchFamily="18" charset="0"/>
                <a:cs typeface="Times New Roman" pitchFamily="18" charset="0"/>
              </a:rPr>
              <a:t>he Liberator</a:t>
            </a:r>
          </a:p>
          <a:p>
            <a:pPr>
              <a:buFont typeface="Arial" charset="0"/>
              <a:buNone/>
              <a:defRPr/>
            </a:pPr>
            <a:endParaRPr lang="en-US" altLang="en-US" sz="2800" dirty="0">
              <a:latin typeface="Times New Roman" pitchFamily="18" charset="0"/>
              <a:cs typeface="Times New Roman" pitchFamily="18" charset="0"/>
            </a:endParaRPr>
          </a:p>
          <a:p>
            <a:pPr>
              <a:buFont typeface="Arial" charset="0"/>
              <a:buNone/>
              <a:defRPr/>
            </a:pPr>
            <a:r>
              <a:rPr lang="en-US" altLang="en-US" sz="2800" dirty="0" smtClean="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Garrison’s newspaper circulated through both North and South. As </a:t>
            </a:r>
            <a:r>
              <a:rPr lang="en-US" altLang="en-US" sz="2800" dirty="0">
                <a:latin typeface="Times New Roman" pitchFamily="18" charset="0"/>
                <a:cs typeface="Times New Roman" pitchFamily="18" charset="0"/>
              </a:rPr>
              <a:t>he became more despised in the South, Garrison completely abandoned moderation, stating that ”I will be  harsh as truth and as uncompromising as justice.  On this subject (abolition) I do not wish to think, speak, or write with moderation . . . And I WILL BE HEARD.”</a:t>
            </a:r>
          </a:p>
          <a:p>
            <a:pPr>
              <a:defRPr/>
            </a:pPr>
            <a:endParaRPr lang="en-US" altLang="en-US" sz="2800" dirty="0"/>
          </a:p>
        </p:txBody>
      </p:sp>
      <p:pic>
        <p:nvPicPr>
          <p:cNvPr id="117764" name="Picture 5" descr="Page_1_The_Liberator_No_17_April_23_18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3813"/>
            <a:ext cx="43434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62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3" end="3"/>
                                            </p:txEl>
                                          </p:spTgt>
                                        </p:tgtEl>
                                        <p:attrNameLst>
                                          <p:attrName>style.visibility</p:attrName>
                                        </p:attrNameLst>
                                      </p:cBhvr>
                                      <p:to>
                                        <p:strVal val="visible"/>
                                      </p:to>
                                    </p:set>
                                    <p:anim calcmode="lin" valueType="num">
                                      <p:cBhvr additive="base">
                                        <p:cTn id="19"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a:xfrm>
            <a:off x="301625" y="-533400"/>
            <a:ext cx="8540750" cy="152400"/>
          </a:xfrm>
        </p:spPr>
        <p:txBody>
          <a:bodyPr>
            <a:normAutofit fontScale="90000"/>
          </a:bodyPr>
          <a:lstStyle/>
          <a:p>
            <a:pPr>
              <a:defRPr/>
            </a:pPr>
            <a:endParaRPr lang="en-US" altLang="en-US" sz="4000"/>
          </a:p>
        </p:txBody>
      </p:sp>
      <p:sp>
        <p:nvSpPr>
          <p:cNvPr id="43011" name="Rectangle 3"/>
          <p:cNvSpPr>
            <a:spLocks noGrp="1" noRot="1" noChangeArrowheads="1"/>
          </p:cNvSpPr>
          <p:nvPr>
            <p:ph type="body" idx="1"/>
          </p:nvPr>
        </p:nvSpPr>
        <p:spPr>
          <a:xfrm>
            <a:off x="0" y="0"/>
            <a:ext cx="9144000" cy="6858000"/>
          </a:xfrm>
        </p:spPr>
        <p:txBody>
          <a:bodyPr/>
          <a:lstStyle/>
          <a:p>
            <a:pPr>
              <a:buFont typeface="Arial" panose="020B0604020202020204" pitchFamily="34" charset="0"/>
              <a:buChar char="•"/>
              <a:defRPr/>
            </a:pPr>
            <a:r>
              <a:rPr lang="en-US" altLang="en-US" sz="2600" dirty="0" smtClean="0">
                <a:effectLst/>
                <a:latin typeface="Times New Roman" pitchFamily="18" charset="0"/>
              </a:rPr>
              <a:t>Southern outrage actually </a:t>
            </a:r>
            <a:r>
              <a:rPr lang="en-US" altLang="en-US" sz="2600" dirty="0">
                <a:effectLst/>
                <a:latin typeface="Times New Roman" pitchFamily="18" charset="0"/>
              </a:rPr>
              <a:t>advertised </a:t>
            </a:r>
            <a:r>
              <a:rPr lang="en-US" altLang="en-US" sz="2600" i="1" dirty="0">
                <a:effectLst/>
                <a:latin typeface="Times New Roman" pitchFamily="18" charset="0"/>
              </a:rPr>
              <a:t>The Liberator</a:t>
            </a:r>
            <a:r>
              <a:rPr lang="en-US" altLang="en-US" sz="2600" dirty="0">
                <a:effectLst/>
                <a:latin typeface="Times New Roman" pitchFamily="18" charset="0"/>
              </a:rPr>
              <a:t> more than its actual readers; </a:t>
            </a:r>
            <a:r>
              <a:rPr lang="en-US" altLang="en-US" sz="2600" dirty="0">
                <a:solidFill>
                  <a:srgbClr val="FFC000"/>
                </a:solidFill>
                <a:effectLst/>
                <a:latin typeface="Times New Roman" pitchFamily="18" charset="0"/>
              </a:rPr>
              <a:t>slaves were exposed to Garrison’s ideas not through the actual paper but through the protests of their </a:t>
            </a:r>
            <a:r>
              <a:rPr lang="en-US" altLang="en-US" sz="2600" dirty="0" smtClean="0">
                <a:solidFill>
                  <a:srgbClr val="FFC000"/>
                </a:solidFill>
                <a:effectLst/>
                <a:latin typeface="Times New Roman" pitchFamily="18" charset="0"/>
              </a:rPr>
              <a:t>masters.</a:t>
            </a:r>
          </a:p>
          <a:p>
            <a:pPr marL="0" indent="0">
              <a:buFont typeface="Wingdings" panose="05000000000000000000" pitchFamily="2" charset="2"/>
              <a:buNone/>
              <a:defRPr/>
            </a:pPr>
            <a:endParaRPr lang="en-US" altLang="en-US" sz="2600" dirty="0">
              <a:latin typeface="Times New Roman" pitchFamily="18" charset="0"/>
            </a:endParaRPr>
          </a:p>
          <a:p>
            <a:pPr>
              <a:buFont typeface="Arial" panose="020B0604020202020204" pitchFamily="34" charset="0"/>
              <a:buChar char="•"/>
              <a:defRPr/>
            </a:pPr>
            <a:r>
              <a:rPr lang="en-US" altLang="en-US" sz="2600" dirty="0" smtClean="0">
                <a:latin typeface="Times New Roman" pitchFamily="18" charset="0"/>
              </a:rPr>
              <a:t>Six Southern states indicted Garrison </a:t>
            </a:r>
            <a:r>
              <a:rPr lang="en-US" altLang="en-US" sz="2600" dirty="0">
                <a:latin typeface="Times New Roman" pitchFamily="18" charset="0"/>
              </a:rPr>
              <a:t>for instigating the Nat Turner </a:t>
            </a:r>
            <a:r>
              <a:rPr lang="en-US" altLang="en-US" sz="2600" dirty="0" smtClean="0">
                <a:latin typeface="Times New Roman" pitchFamily="18" charset="0"/>
              </a:rPr>
              <a:t>Rebellion, as well as attempting to instigate other servile revolts, </a:t>
            </a:r>
            <a:r>
              <a:rPr lang="en-US" altLang="en-US" sz="2600" dirty="0">
                <a:latin typeface="Times New Roman" pitchFamily="18" charset="0"/>
              </a:rPr>
              <a:t>and demanded that Massachusetts </a:t>
            </a:r>
            <a:r>
              <a:rPr lang="en-US" altLang="en-US" sz="2600" dirty="0" smtClean="0">
                <a:latin typeface="Times New Roman" pitchFamily="18" charset="0"/>
              </a:rPr>
              <a:t>extradite him and Walker </a:t>
            </a:r>
            <a:r>
              <a:rPr lang="en-US" altLang="en-US" sz="2600" dirty="0">
                <a:latin typeface="Times New Roman" pitchFamily="18" charset="0"/>
              </a:rPr>
              <a:t>South for trial</a:t>
            </a:r>
            <a:r>
              <a:rPr lang="en-US" altLang="en-US" sz="2600" dirty="0" smtClean="0">
                <a:latin typeface="Times New Roman" pitchFamily="18" charset="0"/>
              </a:rPr>
              <a:t>.</a:t>
            </a:r>
          </a:p>
          <a:p>
            <a:pPr marL="0" indent="0">
              <a:buFont typeface="Wingdings" panose="05000000000000000000" pitchFamily="2" charset="2"/>
              <a:buNone/>
              <a:defRPr/>
            </a:pPr>
            <a:endParaRPr lang="en-US" altLang="en-US" sz="2600" dirty="0">
              <a:latin typeface="Times New Roman" pitchFamily="18" charset="0"/>
            </a:endParaRPr>
          </a:p>
          <a:p>
            <a:pPr>
              <a:buFont typeface="Arial" panose="020B0604020202020204" pitchFamily="34" charset="0"/>
              <a:buChar char="•"/>
              <a:defRPr/>
            </a:pPr>
            <a:r>
              <a:rPr lang="en-US" altLang="en-US" sz="2600" dirty="0">
                <a:solidFill>
                  <a:srgbClr val="FFC000"/>
                </a:solidFill>
                <a:effectLst/>
                <a:latin typeface="Times New Roman" pitchFamily="18" charset="0"/>
              </a:rPr>
              <a:t>Massachusetts’ refusal only exacerbated </a:t>
            </a:r>
            <a:r>
              <a:rPr lang="en-US" altLang="en-US" sz="2600" dirty="0" smtClean="0">
                <a:solidFill>
                  <a:srgbClr val="FFC000"/>
                </a:solidFill>
                <a:effectLst/>
                <a:latin typeface="Times New Roman" pitchFamily="18" charset="0"/>
              </a:rPr>
              <a:t>Southern </a:t>
            </a:r>
            <a:r>
              <a:rPr lang="en-US" altLang="en-US" sz="2600" dirty="0">
                <a:solidFill>
                  <a:srgbClr val="FFC000"/>
                </a:solidFill>
                <a:effectLst/>
                <a:latin typeface="Times New Roman" pitchFamily="18" charset="0"/>
              </a:rPr>
              <a:t>outrage and verified fears of a northern anti-slave conspiracy</a:t>
            </a:r>
            <a:r>
              <a:rPr lang="en-US" altLang="en-US" sz="2600" dirty="0" smtClean="0">
                <a:effectLst/>
                <a:latin typeface="Times New Roman" pitchFamily="18" charset="0"/>
              </a:rPr>
              <a:t>.</a:t>
            </a:r>
          </a:p>
          <a:p>
            <a:pPr>
              <a:defRPr/>
            </a:pPr>
            <a:endParaRPr lang="en-US" altLang="en-US" sz="2600" dirty="0">
              <a:effectLst/>
              <a:latin typeface="Times New Roman" pitchFamily="18" charset="0"/>
            </a:endParaRPr>
          </a:p>
          <a:p>
            <a:pPr>
              <a:buFont typeface="Arial" panose="020B0604020202020204" pitchFamily="34" charset="0"/>
              <a:buChar char="•"/>
              <a:defRPr/>
            </a:pPr>
            <a:r>
              <a:rPr lang="en-US" altLang="en-US" sz="2600" dirty="0" smtClean="0">
                <a:effectLst/>
                <a:latin typeface="Times New Roman" pitchFamily="18" charset="0"/>
              </a:rPr>
              <a:t>By 1851, this North-South rhetoric, exacerbated by the Texas annexation controversy, reached the halls of Congress</a:t>
            </a:r>
            <a:endParaRPr lang="en-US" altLang="en-US" sz="2600" dirty="0">
              <a:effectLst/>
              <a:latin typeface="Times New Roman" pitchFamily="18" charset="0"/>
            </a:endParaRPr>
          </a:p>
        </p:txBody>
      </p:sp>
    </p:spTree>
    <p:extLst>
      <p:ext uri="{BB962C8B-B14F-4D97-AF65-F5344CB8AC3E}">
        <p14:creationId xmlns:p14="http://schemas.microsoft.com/office/powerpoint/2010/main" val="647694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2" end="2"/>
                                            </p:txEl>
                                          </p:spTgt>
                                        </p:tgtEl>
                                        <p:attrNameLst>
                                          <p:attrName>style.visibility</p:attrName>
                                        </p:attrNameLst>
                                      </p:cBhvr>
                                      <p:to>
                                        <p:strVal val="visible"/>
                                      </p:to>
                                    </p:set>
                                    <p:anim calcmode="lin" valueType="num">
                                      <p:cBhvr additive="base">
                                        <p:cTn id="13"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anim calcmode="lin" valueType="num">
                                      <p:cBhvr additive="base">
                                        <p:cTn id="19"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011">
                                            <p:txEl>
                                              <p:pRg st="6" end="6"/>
                                            </p:txEl>
                                          </p:spTgt>
                                        </p:tgtEl>
                                        <p:attrNameLst>
                                          <p:attrName>style.visibility</p:attrName>
                                        </p:attrNameLst>
                                      </p:cBhvr>
                                      <p:to>
                                        <p:strVal val="visible"/>
                                      </p:to>
                                    </p:set>
                                    <p:anim calcmode="lin" valueType="num">
                                      <p:cBhvr additive="base">
                                        <p:cTn id="25" dur="500" fill="hold"/>
                                        <p:tgtEl>
                                          <p:spTgt spid="4301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301625" y="-304800"/>
            <a:ext cx="8540750" cy="304800"/>
          </a:xfrm>
        </p:spPr>
        <p:txBody>
          <a:bodyPr>
            <a:normAutofit fontScale="90000"/>
          </a:bodyPr>
          <a:lstStyle/>
          <a:p>
            <a:pPr>
              <a:defRPr/>
            </a:pPr>
            <a:endParaRPr lang="en-US" altLang="en-US" sz="4000"/>
          </a:p>
        </p:txBody>
      </p:sp>
      <p:sp>
        <p:nvSpPr>
          <p:cNvPr id="51203" name="Rectangle 3"/>
          <p:cNvSpPr>
            <a:spLocks noGrp="1" noRot="1" noChangeArrowheads="1"/>
          </p:cNvSpPr>
          <p:nvPr>
            <p:ph type="body" idx="1"/>
          </p:nvPr>
        </p:nvSpPr>
        <p:spPr>
          <a:xfrm>
            <a:off x="0" y="0"/>
            <a:ext cx="9144000" cy="6858000"/>
          </a:xfrm>
        </p:spPr>
        <p:txBody>
          <a:bodyPr/>
          <a:lstStyle/>
          <a:p>
            <a:pPr>
              <a:lnSpc>
                <a:spcPct val="90000"/>
              </a:lnSpc>
              <a:buFont typeface="Arial" panose="020B0604020202020204" pitchFamily="34" charset="0"/>
              <a:buChar char="•"/>
              <a:defRPr/>
            </a:pPr>
            <a:r>
              <a:rPr lang="en-US" altLang="en-US" sz="2800" dirty="0">
                <a:effectLst/>
                <a:latin typeface="Times New Roman" pitchFamily="18" charset="0"/>
              </a:rPr>
              <a:t>I</a:t>
            </a:r>
            <a:r>
              <a:rPr lang="en-US" altLang="en-US" sz="2800" dirty="0" smtClean="0">
                <a:effectLst/>
                <a:latin typeface="Times New Roman" pitchFamily="18" charset="0"/>
              </a:rPr>
              <a:t>n 1851, the Speaker </a:t>
            </a:r>
            <a:r>
              <a:rPr lang="en-US" altLang="en-US" sz="2800" dirty="0">
                <a:effectLst/>
                <a:latin typeface="Times New Roman" pitchFamily="18" charset="0"/>
              </a:rPr>
              <a:t>of the House </a:t>
            </a:r>
            <a:r>
              <a:rPr lang="en-US" altLang="en-US" sz="2800" dirty="0" smtClean="0">
                <a:effectLst/>
                <a:latin typeface="Times New Roman" pitchFamily="18" charset="0"/>
              </a:rPr>
              <a:t>introduced </a:t>
            </a:r>
            <a:r>
              <a:rPr lang="en-US" altLang="en-US" sz="2800" dirty="0">
                <a:effectLst/>
                <a:latin typeface="Times New Roman" pitchFamily="18" charset="0"/>
              </a:rPr>
              <a:t>a bill calling for </a:t>
            </a:r>
            <a:r>
              <a:rPr lang="en-US" altLang="en-US" sz="2800" dirty="0" smtClean="0">
                <a:effectLst/>
                <a:latin typeface="Times New Roman" pitchFamily="18" charset="0"/>
              </a:rPr>
              <a:t>abolition </a:t>
            </a:r>
            <a:r>
              <a:rPr lang="en-US" altLang="en-US" sz="2800" dirty="0">
                <a:effectLst/>
                <a:latin typeface="Times New Roman" pitchFamily="18" charset="0"/>
              </a:rPr>
              <a:t>in the nation’s capital</a:t>
            </a:r>
            <a:r>
              <a:rPr lang="en-US" altLang="en-US" sz="2800" dirty="0" smtClean="0">
                <a:effectLst/>
                <a:latin typeface="Times New Roman" pitchFamily="18" charset="0"/>
              </a:rPr>
              <a:t>.</a:t>
            </a:r>
          </a:p>
          <a:p>
            <a:pPr marL="0" indent="0">
              <a:lnSpc>
                <a:spcPct val="90000"/>
              </a:lnSpc>
              <a:buFont typeface="Wingdings" panose="05000000000000000000" pitchFamily="2" charset="2"/>
              <a:buNone/>
              <a:defRPr/>
            </a:pPr>
            <a:endParaRPr lang="en-US" altLang="en-US" sz="2800" dirty="0">
              <a:effectLst/>
              <a:latin typeface="Times New Roman" pitchFamily="18" charset="0"/>
            </a:endParaRPr>
          </a:p>
          <a:p>
            <a:pPr>
              <a:lnSpc>
                <a:spcPct val="90000"/>
              </a:lnSpc>
              <a:buFont typeface="Arial" panose="020B0604020202020204" pitchFamily="34" charset="0"/>
              <a:buChar char="•"/>
              <a:defRPr/>
            </a:pPr>
            <a:r>
              <a:rPr lang="en-US" altLang="en-US" sz="2800" dirty="0">
                <a:effectLst/>
                <a:latin typeface="Times New Roman" pitchFamily="18" charset="0"/>
              </a:rPr>
              <a:t>Southern Congressmen, however, </a:t>
            </a:r>
            <a:r>
              <a:rPr lang="en-US" altLang="en-US" sz="2800" dirty="0" smtClean="0">
                <a:effectLst/>
                <a:latin typeface="Times New Roman" pitchFamily="18" charset="0"/>
              </a:rPr>
              <a:t>introduced counter- </a:t>
            </a:r>
            <a:r>
              <a:rPr lang="en-US" altLang="en-US" sz="2800" dirty="0">
                <a:effectLst/>
                <a:latin typeface="Times New Roman" pitchFamily="18" charset="0"/>
              </a:rPr>
              <a:t>legislation which demanded </a:t>
            </a:r>
            <a:r>
              <a:rPr lang="en-US" altLang="en-US" sz="2800" dirty="0" smtClean="0">
                <a:effectLst/>
                <a:latin typeface="Times New Roman" pitchFamily="18" charset="0"/>
              </a:rPr>
              <a:t>that, due to the destructive and divisive nature of the issue, </a:t>
            </a:r>
            <a:r>
              <a:rPr lang="en-US" altLang="en-US" sz="2800" dirty="0">
                <a:effectLst/>
                <a:latin typeface="Times New Roman" pitchFamily="18" charset="0"/>
              </a:rPr>
              <a:t>any bill involving abolition be </a:t>
            </a:r>
            <a:r>
              <a:rPr lang="en-US" altLang="en-US" sz="2800" dirty="0" smtClean="0">
                <a:effectLst/>
                <a:latin typeface="Times New Roman" pitchFamily="18" charset="0"/>
              </a:rPr>
              <a:t>tabled.</a:t>
            </a:r>
          </a:p>
          <a:p>
            <a:pPr>
              <a:lnSpc>
                <a:spcPct val="90000"/>
              </a:lnSpc>
              <a:buFont typeface="Arial" panose="020B0604020202020204" pitchFamily="34" charset="0"/>
              <a:buChar char="•"/>
              <a:defRPr/>
            </a:pPr>
            <a:endParaRPr lang="en-US" altLang="en-US" sz="2800" dirty="0">
              <a:effectLst/>
              <a:latin typeface="Times New Roman" pitchFamily="18" charset="0"/>
            </a:endParaRPr>
          </a:p>
          <a:p>
            <a:pPr>
              <a:lnSpc>
                <a:spcPct val="90000"/>
              </a:lnSpc>
              <a:buFont typeface="Arial" panose="020B0604020202020204" pitchFamily="34" charset="0"/>
              <a:buChar char="•"/>
              <a:defRPr/>
            </a:pPr>
            <a:r>
              <a:rPr lang="en-US" altLang="en-US" sz="2800" dirty="0">
                <a:effectLst/>
                <a:latin typeface="Times New Roman" pitchFamily="18" charset="0"/>
              </a:rPr>
              <a:t>This was the notorious “</a:t>
            </a:r>
            <a:r>
              <a:rPr lang="en-US" altLang="en-US" sz="2800" b="1" dirty="0">
                <a:solidFill>
                  <a:srgbClr val="FFC000"/>
                </a:solidFill>
                <a:effectLst/>
                <a:latin typeface="Times New Roman" pitchFamily="18" charset="0"/>
              </a:rPr>
              <a:t>gag rule</a:t>
            </a:r>
            <a:r>
              <a:rPr lang="en-US" altLang="en-US" sz="2800" dirty="0">
                <a:effectLst/>
                <a:latin typeface="Times New Roman" pitchFamily="18" charset="0"/>
              </a:rPr>
              <a:t>,” which, anti-slavery congressmen charged, violated the First Amendment.  </a:t>
            </a:r>
            <a:endParaRPr lang="en-US" altLang="en-US" sz="2800" dirty="0" smtClean="0">
              <a:effectLst/>
              <a:latin typeface="Times New Roman" pitchFamily="18" charset="0"/>
            </a:endParaRPr>
          </a:p>
          <a:p>
            <a:pPr>
              <a:lnSpc>
                <a:spcPct val="90000"/>
              </a:lnSpc>
              <a:buFont typeface="Arial" panose="020B0604020202020204" pitchFamily="34" charset="0"/>
              <a:buChar char="•"/>
              <a:defRPr/>
            </a:pPr>
            <a:endParaRPr lang="en-US" altLang="en-US" sz="2800" dirty="0">
              <a:effectLst/>
              <a:latin typeface="Times New Roman" pitchFamily="18" charset="0"/>
            </a:endParaRPr>
          </a:p>
          <a:p>
            <a:pPr marL="0" indent="0">
              <a:lnSpc>
                <a:spcPct val="90000"/>
              </a:lnSpc>
              <a:buFont typeface="Wingdings" panose="05000000000000000000" pitchFamily="2" charset="2"/>
              <a:buNone/>
              <a:defRPr/>
            </a:pPr>
            <a:endParaRPr lang="en-US" altLang="en-US" sz="2800" dirty="0"/>
          </a:p>
        </p:txBody>
      </p:sp>
    </p:spTree>
    <p:extLst>
      <p:ext uri="{BB962C8B-B14F-4D97-AF65-F5344CB8AC3E}">
        <p14:creationId xmlns:p14="http://schemas.microsoft.com/office/powerpoint/2010/main" val="2148159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2" end="2"/>
                                            </p:txEl>
                                          </p:spTgt>
                                        </p:tgtEl>
                                        <p:attrNameLst>
                                          <p:attrName>style.visibility</p:attrName>
                                        </p:attrNameLst>
                                      </p:cBhvr>
                                      <p:to>
                                        <p:strVal val="visible"/>
                                      </p:to>
                                    </p:set>
                                    <p:anim calcmode="lin" valueType="num">
                                      <p:cBhvr additive="base">
                                        <p:cTn id="13"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3">
                                            <p:txEl>
                                              <p:pRg st="4" end="4"/>
                                            </p:txEl>
                                          </p:spTgt>
                                        </p:tgtEl>
                                        <p:attrNameLst>
                                          <p:attrName>style.visibility</p:attrName>
                                        </p:attrNameLst>
                                      </p:cBhvr>
                                      <p:to>
                                        <p:strVal val="visible"/>
                                      </p:to>
                                    </p:set>
                                    <p:anim calcmode="lin" valueType="num">
                                      <p:cBhvr additive="base">
                                        <p:cTn id="19" dur="5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46037"/>
          </a:xfrm>
        </p:spPr>
        <p:txBody>
          <a:bodyPr>
            <a:normAutofit fontScale="90000"/>
          </a:bodyPr>
          <a:lstStyle/>
          <a:p>
            <a:pPr>
              <a:defRPr/>
            </a:pPr>
            <a:endParaRPr lang="en-US" dirty="0"/>
          </a:p>
        </p:txBody>
      </p:sp>
      <p:sp>
        <p:nvSpPr>
          <p:cNvPr id="3" name="Content Placeholder 2"/>
          <p:cNvSpPr>
            <a:spLocks noGrp="1"/>
          </p:cNvSpPr>
          <p:nvPr>
            <p:ph idx="1"/>
          </p:nvPr>
        </p:nvSpPr>
        <p:spPr>
          <a:xfrm>
            <a:off x="0" y="0"/>
            <a:ext cx="9144000" cy="685800"/>
          </a:xfrm>
        </p:spPr>
        <p:txBody>
          <a:bodyPr/>
          <a:lstStyle/>
          <a:p>
            <a:pPr marL="0" indent="0" algn="ctr">
              <a:buNone/>
              <a:defRPr/>
            </a:pPr>
            <a:r>
              <a:rPr lang="en-US" dirty="0" smtClean="0">
                <a:latin typeface="Times New Roman" panose="02020603050405020304" pitchFamily="18" charset="0"/>
                <a:cs typeface="Times New Roman" panose="02020603050405020304" pitchFamily="18" charset="0"/>
              </a:rPr>
              <a:t>The “Great American Sin” (John Brown 1855)</a:t>
            </a:r>
            <a:endParaRPr lang="en-US" dirty="0">
              <a:latin typeface="Times New Roman" panose="02020603050405020304" pitchFamily="18" charset="0"/>
              <a:cs typeface="Times New Roman" panose="02020603050405020304" pitchFamily="18" charset="0"/>
            </a:endParaRPr>
          </a:p>
        </p:txBody>
      </p:sp>
      <p:pic>
        <p:nvPicPr>
          <p:cNvPr id="131076" name="Picture 2" descr="Image result for plantation slav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1218"/>
            <a:ext cx="9144000" cy="619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54396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3810000"/>
            <a:ext cx="8229600" cy="2286000"/>
          </a:xfrm>
        </p:spPr>
        <p:txBody>
          <a:bodyPr/>
          <a:lstStyle/>
          <a:p>
            <a:pPr>
              <a:defRPr/>
            </a:pPr>
            <a:endParaRPr lang="en-US" dirty="0"/>
          </a:p>
        </p:txBody>
      </p:sp>
      <p:pic>
        <p:nvPicPr>
          <p:cNvPr id="13312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5942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3892</TotalTime>
  <Words>6108</Words>
  <Application>Microsoft Office PowerPoint</Application>
  <PresentationFormat>On-screen Show (4:3)</PresentationFormat>
  <Paragraphs>485</Paragraphs>
  <Slides>132</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132</vt:i4>
      </vt:variant>
    </vt:vector>
  </HeadingPairs>
  <TitlesOfParts>
    <vt:vector size="139" baseType="lpstr">
      <vt:lpstr>Arial</vt:lpstr>
      <vt:lpstr>Calibri</vt:lpstr>
      <vt:lpstr>Castellar</vt:lpstr>
      <vt:lpstr>Tahoma</vt:lpstr>
      <vt:lpstr>Times New Roman</vt:lpstr>
      <vt:lpstr>Wingdings</vt:lpstr>
      <vt:lpstr>Office Theme</vt:lpstr>
      <vt:lpstr>POST-WAR 1812 AMERICA: THE ERA OF GOOD FEELINGS?</vt:lpstr>
      <vt:lpstr>THE FEDERALISTS:  GONE . . . BUT FORGOTTEN? Nah . . .</vt:lpstr>
      <vt:lpstr>PowerPoint Presentation</vt:lpstr>
      <vt:lpstr>PowerPoint Presentation</vt:lpstr>
      <vt:lpstr>The America 2.0  of the Era of Good Feelings</vt:lpstr>
      <vt:lpstr>The Marshall Court</vt:lpstr>
      <vt:lpstr>THE NEW DYNAMIC OF AMERICAN EXCEPTIONALISM: WESTERN MIGRATION</vt:lpstr>
      <vt:lpstr>PowerPoint Presentation</vt:lpstr>
      <vt:lpstr>PowerPoint Presentation</vt:lpstr>
      <vt:lpstr>PowerPoint Presentation</vt:lpstr>
      <vt:lpstr>PowerPoint Presentation</vt:lpstr>
      <vt:lpstr>PowerPoint Presentation</vt:lpstr>
      <vt:lpstr>PowerPoint Presentation</vt:lpstr>
      <vt:lpstr>Immigration Trends 1830-1860</vt:lpstr>
      <vt:lpstr>The First Internal Improvement:  The National Road</vt:lpstr>
      <vt:lpstr>Internal Transportation Networks: Inherent Result of Trans-Appalachian Migration and the Market Revolution</vt:lpstr>
      <vt:lpstr>Connecting the Trans-Appalachian Frontier Producers with Eastern Markets:  The Erie Canal</vt:lpstr>
      <vt:lpstr>Canals: Another Example of Transportation Network as result of the Trans-Appalachian Market Economy</vt:lpstr>
      <vt:lpstr>PowerPoint Presentation</vt:lpstr>
      <vt:lpstr>Conquering the Current: Robert Fulton and Two-Way Traffic on the Mississippi</vt:lpstr>
      <vt:lpstr>A Source of American Pride:  Fulton and his Clermont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Securing the Borders: American Expansion in the Early Republic:</vt:lpstr>
      <vt:lpstr> The Adams-Onis (Transcontinental) Treaty</vt:lpstr>
      <vt:lpstr>Hemispheric Solidarity: The Monroe Doctrine</vt:lpstr>
      <vt:lpstr>Monroe Doctrine</vt:lpstr>
      <vt:lpstr>PowerPoint Presentation</vt:lpstr>
      <vt:lpstr>PowerPoint Presentation</vt:lpstr>
      <vt:lpstr> The “Fire bell in The Night”   </vt:lpstr>
      <vt:lpstr>PowerPoint Presentation</vt:lpstr>
      <vt:lpstr>The Tallmadge Amendment</vt:lpstr>
      <vt:lpstr>PowerPoint Presentation</vt:lpstr>
      <vt:lpstr>PowerPoint Presentation</vt:lpstr>
      <vt:lpstr>Missouri Set the Precedent</vt:lpstr>
      <vt:lpstr>PowerPoint Presentation</vt:lpstr>
      <vt:lpstr>PowerPoint Presentation</vt:lpstr>
      <vt:lpstr>PowerPoint Presentation</vt:lpstr>
      <vt:lpstr>PowerPoint Presentation</vt:lpstr>
      <vt:lpstr>Target #2: The Insane and Mentally Deficient</vt:lpstr>
      <vt:lpstr>PowerPoint Presentation</vt:lpstr>
      <vt:lpstr>PowerPoint Presentation</vt:lpstr>
      <vt:lpstr>PowerPoint Presentation</vt:lpstr>
      <vt:lpstr>Target #3: Abolition</vt:lpstr>
      <vt:lpstr>PowerPoint Presentation</vt:lpstr>
      <vt:lpstr>PowerPoint Presentation</vt:lpstr>
      <vt:lpstr>The Birth of Women’s Suffrage: Seneca Falls Convention 1848</vt:lpstr>
      <vt:lpstr>PowerPoint Presentation</vt:lpstr>
      <vt:lpstr>Colonization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Shakin’, Rattlin’ and Holy-Rollin’</vt:lpstr>
      <vt:lpstr>PowerPoint Presentation</vt:lpstr>
      <vt:lpstr>PowerPoint Presentation</vt:lpstr>
      <vt:lpstr>PowerPoint Presentation</vt:lpstr>
      <vt:lpstr>PowerPoint Presentation</vt:lpstr>
      <vt:lpstr>PowerPoint Presentation</vt:lpstr>
      <vt:lpstr>The Utopian Communities</vt:lpstr>
      <vt:lpstr>Millennialism (or Millerism)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Transcendentalists </vt:lpstr>
      <vt:lpstr>PowerPoint Presentation</vt:lpstr>
      <vt:lpstr>PowerPoint Presentation</vt:lpstr>
      <vt:lpstr>PowerPoint Presentation</vt:lpstr>
      <vt:lpstr>The Mormons</vt:lpstr>
      <vt:lpstr>PowerPoint Presentation</vt:lpstr>
      <vt:lpstr>ABOLITION TURNS RADICAL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SCIENCE OF CULTURAL SCHIZOPHRENIA</vt:lpstr>
      <vt:lpstr>I.  Southern White Culture</vt:lpstr>
      <vt:lpstr>PowerPoint Presentation</vt:lpstr>
      <vt:lpstr>PowerPoint Presentation</vt:lpstr>
      <vt:lpstr>II.  Southern African Culture</vt:lpstr>
      <vt:lpstr>PowerPoint Presentation</vt:lpstr>
      <vt:lpstr>PowerPoint Presentation</vt:lpstr>
      <vt:lpstr>PowerPoint Presentation</vt:lpstr>
      <vt:lpstr>PowerPoint Presentation</vt:lpstr>
      <vt:lpstr>The Slave Trade</vt:lpstr>
      <vt:lpstr>PowerPoint Presentation</vt:lpstr>
      <vt:lpstr>PowerPoint Presentation</vt:lpstr>
      <vt:lpstr>PowerPoint Presentation</vt:lpstr>
      <vt:lpstr>PowerPoint Presentation</vt:lpstr>
      <vt:lpstr>Plantation Slavery</vt:lpstr>
      <vt:lpstr>PowerPoint Presentation</vt:lpstr>
      <vt:lpstr>PowerPoint Presentation</vt:lpstr>
      <vt:lpstr>PowerPoint Presentation</vt:lpstr>
      <vt:lpstr>PowerPoint Presentation</vt:lpstr>
      <vt:lpstr>Slave Culture</vt:lpstr>
      <vt:lpstr>PowerPoint Presentation</vt:lpstr>
      <vt:lpstr>PowerPoint Presentation</vt:lpstr>
      <vt:lpstr>The Defense of Slavery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Mark Scalia</cp:lastModifiedBy>
  <cp:revision>93</cp:revision>
  <dcterms:created xsi:type="dcterms:W3CDTF">2015-11-09T12:01:06Z</dcterms:created>
  <dcterms:modified xsi:type="dcterms:W3CDTF">2020-04-11T22:26:30Z</dcterms:modified>
</cp:coreProperties>
</file>