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2" r:id="rId2"/>
    <p:sldId id="257" r:id="rId3"/>
    <p:sldId id="287" r:id="rId4"/>
    <p:sldId id="271" r:id="rId5"/>
    <p:sldId id="258" r:id="rId6"/>
    <p:sldId id="259" r:id="rId7"/>
    <p:sldId id="260" r:id="rId8"/>
    <p:sldId id="331" r:id="rId9"/>
    <p:sldId id="261" r:id="rId10"/>
    <p:sldId id="288" r:id="rId11"/>
    <p:sldId id="266" r:id="rId12"/>
    <p:sldId id="268" r:id="rId13"/>
    <p:sldId id="326" r:id="rId14"/>
    <p:sldId id="325" r:id="rId15"/>
    <p:sldId id="269" r:id="rId16"/>
    <p:sldId id="270" r:id="rId17"/>
    <p:sldId id="264" r:id="rId18"/>
    <p:sldId id="289" r:id="rId19"/>
    <p:sldId id="290" r:id="rId20"/>
    <p:sldId id="273" r:id="rId21"/>
    <p:sldId id="272" r:id="rId22"/>
    <p:sldId id="295" r:id="rId23"/>
    <p:sldId id="275" r:id="rId24"/>
    <p:sldId id="293" r:id="rId25"/>
    <p:sldId id="291" r:id="rId26"/>
    <p:sldId id="306" r:id="rId27"/>
    <p:sldId id="296" r:id="rId28"/>
    <p:sldId id="300" r:id="rId29"/>
    <p:sldId id="302" r:id="rId30"/>
    <p:sldId id="333" r:id="rId31"/>
    <p:sldId id="322" r:id="rId32"/>
    <p:sldId id="276" r:id="rId33"/>
    <p:sldId id="278" r:id="rId34"/>
    <p:sldId id="305" r:id="rId35"/>
    <p:sldId id="286" r:id="rId36"/>
    <p:sldId id="284" r:id="rId37"/>
    <p:sldId id="280" r:id="rId38"/>
    <p:sldId id="313" r:id="rId39"/>
    <p:sldId id="281" r:id="rId40"/>
    <p:sldId id="283" r:id="rId41"/>
    <p:sldId id="282" r:id="rId42"/>
    <p:sldId id="307" r:id="rId43"/>
    <p:sldId id="308" r:id="rId44"/>
    <p:sldId id="312" r:id="rId45"/>
    <p:sldId id="314" r:id="rId46"/>
    <p:sldId id="315" r:id="rId47"/>
    <p:sldId id="316" r:id="rId48"/>
    <p:sldId id="317" r:id="rId49"/>
    <p:sldId id="318" r:id="rId50"/>
    <p:sldId id="319"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9" d="100"/>
          <a:sy n="69" d="100"/>
        </p:scale>
        <p:origin x="12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1863CA-1715-4C86-94B8-7E75591661A8}"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4FA71-E70F-4532-9257-DAEC78667136}" type="slidenum">
              <a:rPr lang="en-US" smtClean="0"/>
              <a:t>‹#›</a:t>
            </a:fld>
            <a:endParaRPr lang="en-US"/>
          </a:p>
        </p:txBody>
      </p:sp>
    </p:spTree>
    <p:extLst>
      <p:ext uri="{BB962C8B-B14F-4D97-AF65-F5344CB8AC3E}">
        <p14:creationId xmlns:p14="http://schemas.microsoft.com/office/powerpoint/2010/main" val="305539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1863CA-1715-4C86-94B8-7E75591661A8}"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4FA71-E70F-4532-9257-DAEC78667136}" type="slidenum">
              <a:rPr lang="en-US" smtClean="0"/>
              <a:t>‹#›</a:t>
            </a:fld>
            <a:endParaRPr lang="en-US"/>
          </a:p>
        </p:txBody>
      </p:sp>
    </p:spTree>
    <p:extLst>
      <p:ext uri="{BB962C8B-B14F-4D97-AF65-F5344CB8AC3E}">
        <p14:creationId xmlns:p14="http://schemas.microsoft.com/office/powerpoint/2010/main" val="402552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1863CA-1715-4C86-94B8-7E75591661A8}"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4FA71-E70F-4532-9257-DAEC78667136}" type="slidenum">
              <a:rPr lang="en-US" smtClean="0"/>
              <a:t>‹#›</a:t>
            </a:fld>
            <a:endParaRPr lang="en-US"/>
          </a:p>
        </p:txBody>
      </p:sp>
    </p:spTree>
    <p:extLst>
      <p:ext uri="{BB962C8B-B14F-4D97-AF65-F5344CB8AC3E}">
        <p14:creationId xmlns:p14="http://schemas.microsoft.com/office/powerpoint/2010/main" val="420639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1863CA-1715-4C86-94B8-7E75591661A8}"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4FA71-E70F-4532-9257-DAEC78667136}" type="slidenum">
              <a:rPr lang="en-US" smtClean="0"/>
              <a:t>‹#›</a:t>
            </a:fld>
            <a:endParaRPr lang="en-US"/>
          </a:p>
        </p:txBody>
      </p:sp>
    </p:spTree>
    <p:extLst>
      <p:ext uri="{BB962C8B-B14F-4D97-AF65-F5344CB8AC3E}">
        <p14:creationId xmlns:p14="http://schemas.microsoft.com/office/powerpoint/2010/main" val="167386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1863CA-1715-4C86-94B8-7E75591661A8}" type="datetimeFigureOut">
              <a:rPr lang="en-US" smtClean="0"/>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4FA71-E70F-4532-9257-DAEC78667136}" type="slidenum">
              <a:rPr lang="en-US" smtClean="0"/>
              <a:t>‹#›</a:t>
            </a:fld>
            <a:endParaRPr lang="en-US"/>
          </a:p>
        </p:txBody>
      </p:sp>
    </p:spTree>
    <p:extLst>
      <p:ext uri="{BB962C8B-B14F-4D97-AF65-F5344CB8AC3E}">
        <p14:creationId xmlns:p14="http://schemas.microsoft.com/office/powerpoint/2010/main" val="3135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1863CA-1715-4C86-94B8-7E75591661A8}"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4FA71-E70F-4532-9257-DAEC78667136}" type="slidenum">
              <a:rPr lang="en-US" smtClean="0"/>
              <a:t>‹#›</a:t>
            </a:fld>
            <a:endParaRPr lang="en-US"/>
          </a:p>
        </p:txBody>
      </p:sp>
    </p:spTree>
    <p:extLst>
      <p:ext uri="{BB962C8B-B14F-4D97-AF65-F5344CB8AC3E}">
        <p14:creationId xmlns:p14="http://schemas.microsoft.com/office/powerpoint/2010/main" val="384770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1863CA-1715-4C86-94B8-7E75591661A8}" type="datetimeFigureOut">
              <a:rPr lang="en-US" smtClean="0"/>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4FA71-E70F-4532-9257-DAEC78667136}" type="slidenum">
              <a:rPr lang="en-US" smtClean="0"/>
              <a:t>‹#›</a:t>
            </a:fld>
            <a:endParaRPr lang="en-US"/>
          </a:p>
        </p:txBody>
      </p:sp>
    </p:spTree>
    <p:extLst>
      <p:ext uri="{BB962C8B-B14F-4D97-AF65-F5344CB8AC3E}">
        <p14:creationId xmlns:p14="http://schemas.microsoft.com/office/powerpoint/2010/main" val="388455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1863CA-1715-4C86-94B8-7E75591661A8}" type="datetimeFigureOut">
              <a:rPr lang="en-US" smtClean="0"/>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4FA71-E70F-4532-9257-DAEC78667136}" type="slidenum">
              <a:rPr lang="en-US" smtClean="0"/>
              <a:t>‹#›</a:t>
            </a:fld>
            <a:endParaRPr lang="en-US"/>
          </a:p>
        </p:txBody>
      </p:sp>
    </p:spTree>
    <p:extLst>
      <p:ext uri="{BB962C8B-B14F-4D97-AF65-F5344CB8AC3E}">
        <p14:creationId xmlns:p14="http://schemas.microsoft.com/office/powerpoint/2010/main" val="8351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863CA-1715-4C86-94B8-7E75591661A8}" type="datetimeFigureOut">
              <a:rPr lang="en-US" smtClean="0"/>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4FA71-E70F-4532-9257-DAEC78667136}" type="slidenum">
              <a:rPr lang="en-US" smtClean="0"/>
              <a:t>‹#›</a:t>
            </a:fld>
            <a:endParaRPr lang="en-US"/>
          </a:p>
        </p:txBody>
      </p:sp>
    </p:spTree>
    <p:extLst>
      <p:ext uri="{BB962C8B-B14F-4D97-AF65-F5344CB8AC3E}">
        <p14:creationId xmlns:p14="http://schemas.microsoft.com/office/powerpoint/2010/main" val="3858577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1863CA-1715-4C86-94B8-7E75591661A8}"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4FA71-E70F-4532-9257-DAEC78667136}" type="slidenum">
              <a:rPr lang="en-US" smtClean="0"/>
              <a:t>‹#›</a:t>
            </a:fld>
            <a:endParaRPr lang="en-US"/>
          </a:p>
        </p:txBody>
      </p:sp>
    </p:spTree>
    <p:extLst>
      <p:ext uri="{BB962C8B-B14F-4D97-AF65-F5344CB8AC3E}">
        <p14:creationId xmlns:p14="http://schemas.microsoft.com/office/powerpoint/2010/main" val="22503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1863CA-1715-4C86-94B8-7E75591661A8}" type="datetimeFigureOut">
              <a:rPr lang="en-US" smtClean="0"/>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4FA71-E70F-4532-9257-DAEC78667136}" type="slidenum">
              <a:rPr lang="en-US" smtClean="0"/>
              <a:t>‹#›</a:t>
            </a:fld>
            <a:endParaRPr lang="en-US"/>
          </a:p>
        </p:txBody>
      </p:sp>
    </p:spTree>
    <p:extLst>
      <p:ext uri="{BB962C8B-B14F-4D97-AF65-F5344CB8AC3E}">
        <p14:creationId xmlns:p14="http://schemas.microsoft.com/office/powerpoint/2010/main" val="128882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863CA-1715-4C86-94B8-7E75591661A8}" type="datetimeFigureOut">
              <a:rPr lang="en-US" smtClean="0"/>
              <a:t>4/5/2020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4FA71-E70F-4532-9257-DAEC78667136}" type="slidenum">
              <a:rPr lang="en-US" smtClean="0"/>
              <a:t>‹#›</a:t>
            </a:fld>
            <a:endParaRPr lang="en-US"/>
          </a:p>
        </p:txBody>
      </p:sp>
    </p:spTree>
    <p:extLst>
      <p:ext uri="{BB962C8B-B14F-4D97-AF65-F5344CB8AC3E}">
        <p14:creationId xmlns:p14="http://schemas.microsoft.com/office/powerpoint/2010/main" val="4196643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The Civil War: </a:t>
            </a:r>
            <a:br>
              <a:rPr lang="en-US" dirty="0" smtClean="0">
                <a:solidFill>
                  <a:schemeClr val="bg1"/>
                </a:solidFill>
                <a:latin typeface="Times New Roman" panose="02020603050405020304" pitchFamily="18" charset="0"/>
                <a:cs typeface="Times New Roman" panose="02020603050405020304" pitchFamily="18" charset="0"/>
              </a:rPr>
            </a:br>
            <a:r>
              <a:rPr lang="en-US" dirty="0" smtClean="0">
                <a:solidFill>
                  <a:schemeClr val="bg1"/>
                </a:solidFill>
                <a:latin typeface="Times New Roman" panose="02020603050405020304" pitchFamily="18" charset="0"/>
                <a:cs typeface="Times New Roman" panose="02020603050405020304" pitchFamily="18" charset="0"/>
              </a:rPr>
              <a:t>The Watershed of American History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5867400"/>
            <a:ext cx="9144000" cy="990600"/>
          </a:xfrm>
        </p:spPr>
        <p:txBody>
          <a:bodyPr>
            <a:normAutofit/>
          </a:bodyPr>
          <a:lstStyle/>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The End of America 1.0</a:t>
            </a:r>
          </a:p>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 Beginning of America 2.0</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0" y="1447800"/>
            <a:ext cx="9144000" cy="4419600"/>
          </a:xfrm>
          <a:prstGeom prst="rect">
            <a:avLst/>
          </a:prstGeom>
        </p:spPr>
      </p:pic>
    </p:spTree>
    <p:extLst>
      <p:ext uri="{BB962C8B-B14F-4D97-AF65-F5344CB8AC3E}">
        <p14:creationId xmlns:p14="http://schemas.microsoft.com/office/powerpoint/2010/main" val="1353404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8194"/>
            <a:ext cx="7886700" cy="78377"/>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lnSpcReduction="10000"/>
          </a:bodyPr>
          <a:lstStyle/>
          <a:p>
            <a:r>
              <a:rPr lang="en-US" altLang="en-US" sz="2400" dirty="0">
                <a:solidFill>
                  <a:schemeClr val="bg1"/>
                </a:solidFill>
                <a:latin typeface="Times New Roman" panose="02020603050405020304" pitchFamily="18" charset="0"/>
                <a:cs typeface="Times New Roman" panose="02020603050405020304" pitchFamily="18" charset="0"/>
              </a:rPr>
              <a:t>Lincoln’s Miscalculation: </a:t>
            </a:r>
            <a:r>
              <a:rPr lang="en-US" altLang="en-US" sz="2400" b="1" dirty="0" smtClean="0">
                <a:solidFill>
                  <a:srgbClr val="FFC000"/>
                </a:solidFill>
                <a:latin typeface="Times New Roman" panose="02020603050405020304" pitchFamily="18" charset="0"/>
                <a:cs typeface="Times New Roman" panose="02020603050405020304" pitchFamily="18" charset="0"/>
              </a:rPr>
              <a:t>Morrill </a:t>
            </a:r>
            <a:r>
              <a:rPr lang="en-US" altLang="en-US" sz="2400" b="1" dirty="0">
                <a:solidFill>
                  <a:srgbClr val="FFC000"/>
                </a:solidFill>
                <a:latin typeface="Times New Roman" panose="02020603050405020304" pitchFamily="18" charset="0"/>
                <a:cs typeface="Times New Roman" panose="02020603050405020304" pitchFamily="18" charset="0"/>
              </a:rPr>
              <a:t>Tariff </a:t>
            </a:r>
            <a:r>
              <a:rPr lang="en-US" altLang="en-US" sz="2400" b="1" dirty="0" smtClean="0">
                <a:solidFill>
                  <a:srgbClr val="FFC000"/>
                </a:solidFill>
                <a:latin typeface="Times New Roman" panose="02020603050405020304" pitchFamily="18" charset="0"/>
                <a:cs typeface="Times New Roman" panose="02020603050405020304" pitchFamily="18" charset="0"/>
              </a:rPr>
              <a:t>Addendum </a:t>
            </a:r>
            <a:r>
              <a:rPr lang="en-US" altLang="en-US" sz="2400" dirty="0" smtClean="0">
                <a:solidFill>
                  <a:schemeClr val="bg1"/>
                </a:solidFill>
                <a:latin typeface="Times New Roman" panose="02020603050405020304" pitchFamily="18" charset="0"/>
                <a:cs typeface="Times New Roman" panose="02020603050405020304" pitchFamily="18" charset="0"/>
              </a:rPr>
              <a:t>(March 1861</a:t>
            </a:r>
            <a:r>
              <a:rPr lang="en-US" altLang="en-US" sz="2400" dirty="0">
                <a:solidFill>
                  <a:schemeClr val="bg1"/>
                </a:solidFill>
                <a:latin typeface="Times New Roman" panose="02020603050405020304" pitchFamily="18" charset="0"/>
                <a:cs typeface="Times New Roman" panose="02020603050405020304" pitchFamily="18" charset="0"/>
              </a:rPr>
              <a:t>): </a:t>
            </a:r>
            <a:endParaRPr lang="en-US" altLang="en-US" sz="2400" dirty="0" smtClean="0">
              <a:solidFill>
                <a:schemeClr val="bg1"/>
              </a:solidFill>
              <a:latin typeface="Times New Roman" panose="02020603050405020304" pitchFamily="18" charset="0"/>
              <a:cs typeface="Times New Roman" panose="02020603050405020304" pitchFamily="18" charset="0"/>
            </a:endParaRPr>
          </a:p>
          <a:p>
            <a:pPr lvl="1"/>
            <a:r>
              <a:rPr lang="en-US" altLang="en-US" dirty="0" smtClean="0">
                <a:solidFill>
                  <a:schemeClr val="bg1"/>
                </a:solidFill>
                <a:latin typeface="Times New Roman" panose="02020603050405020304" pitchFamily="18" charset="0"/>
                <a:cs typeface="Times New Roman" panose="02020603050405020304" pitchFamily="18" charset="0"/>
              </a:rPr>
              <a:t>Britain’s </a:t>
            </a:r>
            <a:r>
              <a:rPr lang="en-US" altLang="en-US" dirty="0">
                <a:solidFill>
                  <a:schemeClr val="bg1"/>
                </a:solidFill>
                <a:latin typeface="Times New Roman" panose="02020603050405020304" pitchFamily="18" charset="0"/>
                <a:cs typeface="Times New Roman" panose="02020603050405020304" pitchFamily="18" charset="0"/>
              </a:rPr>
              <a:t>economic </a:t>
            </a:r>
            <a:r>
              <a:rPr lang="en-US" altLang="en-US" dirty="0" smtClean="0">
                <a:solidFill>
                  <a:schemeClr val="bg1"/>
                </a:solidFill>
                <a:latin typeface="Times New Roman" panose="02020603050405020304" pitchFamily="18" charset="0"/>
                <a:cs typeface="Times New Roman" panose="02020603050405020304" pitchFamily="18" charset="0"/>
              </a:rPr>
              <a:t>lifeblood: </a:t>
            </a:r>
            <a:r>
              <a:rPr lang="en-US" altLang="en-US" dirty="0" smtClean="0">
                <a:solidFill>
                  <a:srgbClr val="FFC000"/>
                </a:solidFill>
                <a:latin typeface="Times New Roman" panose="02020603050405020304" pitchFamily="18" charset="0"/>
                <a:cs typeface="Times New Roman" panose="02020603050405020304" pitchFamily="18" charset="0"/>
              </a:rPr>
              <a:t>free-trade </a:t>
            </a:r>
            <a:r>
              <a:rPr lang="en-US" altLang="en-US" dirty="0">
                <a:solidFill>
                  <a:srgbClr val="FFC000"/>
                </a:solidFill>
                <a:latin typeface="Times New Roman" panose="02020603050405020304" pitchFamily="18" charset="0"/>
                <a:cs typeface="Times New Roman" panose="02020603050405020304" pitchFamily="18" charset="0"/>
              </a:rPr>
              <a:t>relationship </a:t>
            </a:r>
            <a:r>
              <a:rPr lang="en-US" altLang="en-US" dirty="0" smtClean="0">
                <a:solidFill>
                  <a:srgbClr val="FFC000"/>
                </a:solidFill>
                <a:latin typeface="Times New Roman" panose="02020603050405020304" pitchFamily="18" charset="0"/>
                <a:cs typeface="Times New Roman" panose="02020603050405020304" pitchFamily="18" charset="0"/>
              </a:rPr>
              <a:t>w/South</a:t>
            </a:r>
            <a:r>
              <a:rPr lang="en-US" altLang="en-US" dirty="0" smtClean="0">
                <a:solidFill>
                  <a:schemeClr val="bg1"/>
                </a:solidFill>
                <a:latin typeface="Times New Roman" panose="02020603050405020304" pitchFamily="18" charset="0"/>
                <a:cs typeface="Times New Roman" panose="02020603050405020304" pitchFamily="18" charset="0"/>
              </a:rPr>
              <a:t>. </a:t>
            </a:r>
          </a:p>
          <a:p>
            <a:pPr lvl="1"/>
            <a:r>
              <a:rPr lang="en-US" altLang="en-US" dirty="0" smtClean="0">
                <a:solidFill>
                  <a:schemeClr val="bg1"/>
                </a:solidFill>
                <a:latin typeface="Times New Roman" panose="02020603050405020304" pitchFamily="18" charset="0"/>
                <a:cs typeface="Times New Roman" panose="02020603050405020304" pitchFamily="18" charset="0"/>
              </a:rPr>
              <a:t>Brits regard Tariff as provocative and hostile </a:t>
            </a:r>
            <a:r>
              <a:rPr lang="en-US" altLang="en-US" dirty="0">
                <a:solidFill>
                  <a:schemeClr val="bg1"/>
                </a:solidFill>
                <a:latin typeface="Times New Roman" panose="02020603050405020304" pitchFamily="18" charset="0"/>
                <a:cs typeface="Times New Roman" panose="02020603050405020304" pitchFamily="18" charset="0"/>
              </a:rPr>
              <a:t>to British </a:t>
            </a:r>
            <a:r>
              <a:rPr lang="en-US" altLang="en-US" dirty="0" smtClean="0">
                <a:solidFill>
                  <a:schemeClr val="bg1"/>
                </a:solidFill>
                <a:latin typeface="Times New Roman" panose="02020603050405020304" pitchFamily="18" charset="0"/>
                <a:cs typeface="Times New Roman" panose="02020603050405020304" pitchFamily="18" charset="0"/>
              </a:rPr>
              <a:t>interests, which are better </a:t>
            </a:r>
            <a:r>
              <a:rPr lang="en-US" altLang="en-US" dirty="0">
                <a:solidFill>
                  <a:schemeClr val="bg1"/>
                </a:solidFill>
                <a:latin typeface="Times New Roman" panose="02020603050405020304" pitchFamily="18" charset="0"/>
                <a:cs typeface="Times New Roman" panose="02020603050405020304" pitchFamily="18" charset="0"/>
              </a:rPr>
              <a:t>served through a relationship with the Confederacy. </a:t>
            </a:r>
            <a:endParaRPr lang="en-US" altLang="en-US" dirty="0" smtClean="0">
              <a:solidFill>
                <a:schemeClr val="bg1"/>
              </a:solidFill>
              <a:latin typeface="Times New Roman" panose="02020603050405020304" pitchFamily="18" charset="0"/>
              <a:cs typeface="Times New Roman" panose="02020603050405020304" pitchFamily="18" charset="0"/>
            </a:endParaRPr>
          </a:p>
          <a:p>
            <a:pPr marL="457200" lvl="1" indent="0">
              <a:buNone/>
            </a:pPr>
            <a:r>
              <a:rPr lang="en-US" altLang="en-US" dirty="0" smtClean="0">
                <a:solidFill>
                  <a:schemeClr val="bg1"/>
                </a:solidFill>
                <a:latin typeface="Times New Roman" panose="02020603050405020304" pitchFamily="18" charset="0"/>
                <a:cs typeface="Times New Roman" panose="02020603050405020304" pitchFamily="18" charset="0"/>
              </a:rPr>
              <a:t>              </a:t>
            </a:r>
            <a:endParaRPr lang="en-US" alt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altLang="en-US" sz="2400" dirty="0" smtClean="0">
                <a:solidFill>
                  <a:schemeClr val="bg1"/>
                </a:solidFill>
                <a:latin typeface="Times New Roman" panose="02020603050405020304" pitchFamily="18" charset="0"/>
                <a:cs typeface="Times New Roman" panose="02020603050405020304" pitchFamily="18" charset="0"/>
              </a:rPr>
              <a:t>“</a:t>
            </a:r>
            <a:r>
              <a:rPr lang="en-US" altLang="en-US" sz="2400" dirty="0">
                <a:solidFill>
                  <a:schemeClr val="bg1"/>
                </a:solidFill>
                <a:latin typeface="Times New Roman" panose="02020603050405020304" pitchFamily="18" charset="0"/>
                <a:cs typeface="Times New Roman" panose="02020603050405020304" pitchFamily="18" charset="0"/>
              </a:rPr>
              <a:t>Despite our </a:t>
            </a:r>
            <a:r>
              <a:rPr lang="en-US" altLang="en-US" sz="2400" dirty="0" smtClean="0">
                <a:solidFill>
                  <a:schemeClr val="bg1"/>
                </a:solidFill>
                <a:latin typeface="Times New Roman" panose="02020603050405020304" pitchFamily="18" charset="0"/>
                <a:cs typeface="Times New Roman" panose="02020603050405020304" pitchFamily="18" charset="0"/>
              </a:rPr>
              <a:t>opposition </a:t>
            </a:r>
            <a:r>
              <a:rPr lang="en-US" altLang="en-US" sz="2400" dirty="0">
                <a:solidFill>
                  <a:schemeClr val="bg1"/>
                </a:solidFill>
                <a:latin typeface="Times New Roman" panose="02020603050405020304" pitchFamily="18" charset="0"/>
                <a:cs typeface="Times New Roman" panose="02020603050405020304" pitchFamily="18" charset="0"/>
              </a:rPr>
              <a:t>to slavery and slave-owners we are just as </a:t>
            </a:r>
            <a:r>
              <a:rPr lang="en-US" altLang="en-US" sz="2400" dirty="0">
                <a:solidFill>
                  <a:srgbClr val="FFC000"/>
                </a:solidFill>
                <a:latin typeface="Times New Roman" panose="02020603050405020304" pitchFamily="18" charset="0"/>
                <a:cs typeface="Times New Roman" panose="02020603050405020304" pitchFamily="18" charset="0"/>
              </a:rPr>
              <a:t>anxious for the prosperity of the slave interests in the Southern </a:t>
            </a:r>
            <a:r>
              <a:rPr lang="en-US" altLang="en-US" sz="2400" dirty="0" smtClean="0">
                <a:solidFill>
                  <a:srgbClr val="FFC000"/>
                </a:solidFill>
                <a:latin typeface="Times New Roman" panose="02020603050405020304" pitchFamily="18" charset="0"/>
                <a:cs typeface="Times New Roman" panose="02020603050405020304" pitchFamily="18" charset="0"/>
              </a:rPr>
              <a:t>States</a:t>
            </a:r>
            <a:r>
              <a:rPr lang="en-US" altLang="en-US" sz="2400" dirty="0" smtClean="0">
                <a:solidFill>
                  <a:schemeClr val="bg1"/>
                </a:solidFill>
                <a:latin typeface="Times New Roman" panose="02020603050405020304" pitchFamily="18" charset="0"/>
                <a:cs typeface="Times New Roman" panose="02020603050405020304" pitchFamily="18" charset="0"/>
              </a:rPr>
              <a:t>, as well as the Southern planters </a:t>
            </a:r>
            <a:r>
              <a:rPr lang="en-US" altLang="en-US" sz="2400" dirty="0">
                <a:solidFill>
                  <a:schemeClr val="bg1"/>
                </a:solidFill>
                <a:latin typeface="Times New Roman" panose="02020603050405020304" pitchFamily="18" charset="0"/>
                <a:cs typeface="Times New Roman" panose="02020603050405020304" pitchFamily="18" charset="0"/>
              </a:rPr>
              <a:t>themselves . . . </a:t>
            </a:r>
            <a:r>
              <a:rPr lang="en-US" altLang="en-US" sz="2400" dirty="0" smtClean="0">
                <a:solidFill>
                  <a:srgbClr val="FFC000"/>
                </a:solidFill>
                <a:latin typeface="Times New Roman" panose="02020603050405020304" pitchFamily="18" charset="0"/>
                <a:cs typeface="Times New Roman" panose="02020603050405020304" pitchFamily="18" charset="0"/>
              </a:rPr>
              <a:t>Britain would </a:t>
            </a:r>
            <a:r>
              <a:rPr lang="en-US" altLang="en-US" sz="2400" dirty="0">
                <a:solidFill>
                  <a:srgbClr val="FFC000"/>
                </a:solidFill>
                <a:latin typeface="Times New Roman" panose="02020603050405020304" pitchFamily="18" charset="0"/>
                <a:cs typeface="Times New Roman" panose="02020603050405020304" pitchFamily="18" charset="0"/>
              </a:rPr>
              <a:t>deplore a </a:t>
            </a:r>
            <a:r>
              <a:rPr lang="en-US" altLang="en-US" sz="2400" dirty="0" smtClean="0">
                <a:solidFill>
                  <a:srgbClr val="FFC000"/>
                </a:solidFill>
                <a:latin typeface="Times New Roman" panose="02020603050405020304" pitchFamily="18" charset="0"/>
                <a:cs typeface="Times New Roman" panose="02020603050405020304" pitchFamily="18" charset="0"/>
              </a:rPr>
              <a:t>suppression </a:t>
            </a:r>
            <a:r>
              <a:rPr lang="en-US" altLang="en-US" sz="2400" dirty="0">
                <a:solidFill>
                  <a:srgbClr val="FFC000"/>
                </a:solidFill>
                <a:latin typeface="Times New Roman" panose="02020603050405020304" pitchFamily="18" charset="0"/>
                <a:cs typeface="Times New Roman" panose="02020603050405020304" pitchFamily="18" charset="0"/>
              </a:rPr>
              <a:t>of the </a:t>
            </a:r>
            <a:r>
              <a:rPr lang="en-US" altLang="en-US" sz="2400" dirty="0" smtClean="0">
                <a:solidFill>
                  <a:srgbClr val="FFC000"/>
                </a:solidFill>
                <a:latin typeface="Times New Roman" panose="02020603050405020304" pitchFamily="18" charset="0"/>
                <a:cs typeface="Times New Roman" panose="02020603050405020304" pitchFamily="18" charset="0"/>
              </a:rPr>
              <a:t>Southern slave economy</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rPr>
              <a:t>if such a thing were </a:t>
            </a:r>
            <a:r>
              <a:rPr lang="en-US" altLang="en-US" sz="2400" dirty="0" smtClean="0">
                <a:solidFill>
                  <a:schemeClr val="bg1"/>
                </a:solidFill>
                <a:latin typeface="Times New Roman" panose="02020603050405020304" pitchFamily="18" charset="0"/>
                <a:cs typeface="Times New Roman" panose="02020603050405020304" pitchFamily="18" charset="0"/>
              </a:rPr>
              <a:t>possible, considering the </a:t>
            </a:r>
            <a:r>
              <a:rPr lang="en-US" altLang="en-US" sz="2400" dirty="0" smtClean="0">
                <a:solidFill>
                  <a:srgbClr val="FFC000"/>
                </a:solidFill>
                <a:latin typeface="Times New Roman" panose="02020603050405020304" pitchFamily="18" charset="0"/>
                <a:cs typeface="Times New Roman" panose="02020603050405020304" pitchFamily="18" charset="0"/>
              </a:rPr>
              <a:t>effect on Britain’s national interests</a:t>
            </a:r>
            <a:r>
              <a:rPr lang="en-US" altLang="en-US" sz="2400" dirty="0" smtClean="0">
                <a:solidFill>
                  <a:schemeClr val="bg1"/>
                </a:solidFill>
                <a:latin typeface="Times New Roman" panose="02020603050405020304" pitchFamily="18" charset="0"/>
                <a:cs typeface="Times New Roman" panose="02020603050405020304" pitchFamily="18" charset="0"/>
              </a:rPr>
              <a:t>.”</a:t>
            </a:r>
          </a:p>
          <a:p>
            <a:pPr marL="0" indent="0" algn="r">
              <a:buNone/>
            </a:pPr>
            <a:r>
              <a:rPr lang="en-US" altLang="en-US" sz="2400" dirty="0" smtClean="0">
                <a:solidFill>
                  <a:schemeClr val="bg1"/>
                </a:solidFill>
                <a:latin typeface="Times New Roman" panose="02020603050405020304" pitchFamily="18" charset="0"/>
                <a:cs typeface="Times New Roman" panose="02020603050405020304" pitchFamily="18" charset="0"/>
              </a:rPr>
              <a:t>Lord Palmerstone, PM, to Parliament, 1861</a:t>
            </a:r>
          </a:p>
          <a:p>
            <a:pPr marL="0" indent="0" algn="r">
              <a:buNone/>
            </a:pPr>
            <a:endParaRPr lang="en-US" altLang="en-US" sz="2400" dirty="0" smtClean="0">
              <a:solidFill>
                <a:schemeClr val="bg1"/>
              </a:solidFill>
              <a:latin typeface="Times New Roman" panose="02020603050405020304" pitchFamily="18" charset="0"/>
              <a:cs typeface="Times New Roman" panose="02020603050405020304" pitchFamily="18" charset="0"/>
            </a:endParaRPr>
          </a:p>
          <a:p>
            <a:pPr marL="0" indent="0">
              <a:buNone/>
            </a:pPr>
            <a:r>
              <a:rPr lang="en-US" altLang="en-US" sz="2400" dirty="0" smtClean="0">
                <a:solidFill>
                  <a:schemeClr val="bg1"/>
                </a:solidFill>
                <a:latin typeface="Times New Roman" panose="02020603050405020304" pitchFamily="18" charset="0"/>
                <a:cs typeface="Times New Roman" panose="02020603050405020304" pitchFamily="18" charset="0"/>
              </a:rPr>
              <a:t>“The </a:t>
            </a:r>
            <a:r>
              <a:rPr lang="en-US" altLang="en-US" sz="2400" dirty="0">
                <a:solidFill>
                  <a:schemeClr val="bg1"/>
                </a:solidFill>
                <a:latin typeface="Times New Roman" panose="02020603050405020304" pitchFamily="18" charset="0"/>
                <a:cs typeface="Times New Roman" panose="02020603050405020304" pitchFamily="18" charset="0"/>
              </a:rPr>
              <a:t>Union should let the South quietly secede and escape complicity with slavery . . . </a:t>
            </a:r>
            <a:r>
              <a:rPr lang="en-US" altLang="en-US" sz="2400" dirty="0" smtClean="0">
                <a:solidFill>
                  <a:schemeClr val="bg1"/>
                </a:solidFill>
                <a:latin typeface="Times New Roman" panose="02020603050405020304" pitchFamily="18" charset="0"/>
                <a:cs typeface="Times New Roman" panose="02020603050405020304" pitchFamily="18" charset="0"/>
              </a:rPr>
              <a:t>an </a:t>
            </a:r>
            <a:r>
              <a:rPr lang="en-US" altLang="en-US" sz="2400" dirty="0">
                <a:solidFill>
                  <a:schemeClr val="bg1"/>
                </a:solidFill>
                <a:latin typeface="Times New Roman" panose="02020603050405020304" pitchFamily="18" charset="0"/>
                <a:cs typeface="Times New Roman" panose="02020603050405020304" pitchFamily="18" charset="0"/>
              </a:rPr>
              <a:t>American </a:t>
            </a:r>
            <a:r>
              <a:rPr lang="en-US" altLang="en-US" sz="2400" dirty="0" smtClean="0">
                <a:solidFill>
                  <a:schemeClr val="bg1"/>
                </a:solidFill>
                <a:latin typeface="Times New Roman" panose="02020603050405020304" pitchFamily="18" charset="0"/>
                <a:cs typeface="Times New Roman" panose="02020603050405020304" pitchFamily="18" charset="0"/>
              </a:rPr>
              <a:t>war would </a:t>
            </a:r>
            <a:r>
              <a:rPr lang="en-US" altLang="en-US" sz="2400" i="1" dirty="0">
                <a:solidFill>
                  <a:schemeClr val="bg1"/>
                </a:solidFill>
                <a:latin typeface="Times New Roman" panose="02020603050405020304" pitchFamily="18" charset="0"/>
                <a:cs typeface="Times New Roman" panose="02020603050405020304" pitchFamily="18" charset="0"/>
              </a:rPr>
              <a:t>ultimately bring efforts at emancipation, which would lead to a servile war destined to disrupt the flow of cotton</a:t>
            </a:r>
            <a:r>
              <a:rPr lang="en-US" altLang="en-US" sz="2400" dirty="0">
                <a:solidFill>
                  <a:schemeClr val="bg1"/>
                </a:solidFill>
                <a:latin typeface="Times New Roman" panose="02020603050405020304" pitchFamily="18" charset="0"/>
                <a:cs typeface="Times New Roman" panose="02020603050405020304" pitchFamily="18" charset="0"/>
              </a:rPr>
              <a:t> . . . </a:t>
            </a:r>
            <a:r>
              <a:rPr lang="en-US" altLang="en-US" sz="2400" dirty="0">
                <a:solidFill>
                  <a:srgbClr val="FFC000"/>
                </a:solidFill>
                <a:latin typeface="Times New Roman" panose="02020603050405020304" pitchFamily="18" charset="0"/>
                <a:cs typeface="Times New Roman" panose="02020603050405020304" pitchFamily="18" charset="0"/>
              </a:rPr>
              <a:t>The loss of Southern cotton due to a lengthy war meant the devastation of the British textile industry</a:t>
            </a:r>
            <a:r>
              <a:rPr lang="en-US" altLang="en-US" sz="2400" dirty="0">
                <a:solidFill>
                  <a:schemeClr val="bg1"/>
                </a:solidFill>
                <a:latin typeface="Times New Roman" panose="02020603050405020304" pitchFamily="18" charset="0"/>
                <a:cs typeface="Times New Roman" panose="02020603050405020304" pitchFamily="18" charset="0"/>
              </a:rPr>
              <a:t>.”</a:t>
            </a:r>
          </a:p>
          <a:p>
            <a:pPr lvl="1" algn="r">
              <a:buFontTx/>
              <a:buNone/>
            </a:pPr>
            <a:r>
              <a:rPr lang="en-US" altLang="en-US" dirty="0">
                <a:solidFill>
                  <a:schemeClr val="bg1"/>
                </a:solidFill>
                <a:latin typeface="Times New Roman" panose="02020603050405020304" pitchFamily="18" charset="0"/>
                <a:cs typeface="Times New Roman" panose="02020603050405020304" pitchFamily="18" charset="0"/>
              </a:rPr>
              <a:t>George Cornwall Lewis, British Secretary of The Exchequer, </a:t>
            </a:r>
            <a:r>
              <a:rPr lang="en-US" altLang="en-US" dirty="0" smtClean="0">
                <a:solidFill>
                  <a:schemeClr val="bg1"/>
                </a:solidFill>
                <a:latin typeface="Times New Roman" panose="02020603050405020304" pitchFamily="18" charset="0"/>
                <a:cs typeface="Times New Roman" panose="02020603050405020304" pitchFamily="18" charset="0"/>
              </a:rPr>
              <a:t>1861</a:t>
            </a:r>
            <a:endParaRPr lang="en-US" altLang="en-US" dirty="0">
              <a:solidFill>
                <a:schemeClr val="bg1"/>
              </a:solidFill>
              <a:latin typeface="Times New Roman" panose="02020603050405020304" pitchFamily="18" charset="0"/>
              <a:cs typeface="Times New Roman" panose="02020603050405020304" pitchFamily="18" charset="0"/>
            </a:endParaRPr>
          </a:p>
          <a:p>
            <a:endParaRPr lang="en-US" altLang="en-US" sz="2600"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421727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28650" y="-259882"/>
            <a:ext cx="7886700" cy="67378"/>
          </a:xfrm>
        </p:spPr>
        <p:txBody>
          <a:bodyPr>
            <a:normAutofit fontScale="90000"/>
          </a:bodyPr>
          <a:lstStyle/>
          <a:p>
            <a:endParaRPr lang="en-US" dirty="0"/>
          </a:p>
        </p:txBody>
      </p:sp>
      <p:sp>
        <p:nvSpPr>
          <p:cNvPr id="3" name="Content Placeholder 2"/>
          <p:cNvSpPr>
            <a:spLocks noGrp="1"/>
          </p:cNvSpPr>
          <p:nvPr>
            <p:ph idx="1"/>
          </p:nvPr>
        </p:nvSpPr>
        <p:spPr>
          <a:xfrm>
            <a:off x="0" y="0"/>
            <a:ext cx="9144000" cy="15267123"/>
          </a:xfrm>
        </p:spPr>
        <p:txBody>
          <a:bodyPr/>
          <a:lstStyle/>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THE WAR: </a:t>
            </a:r>
            <a:r>
              <a:rPr lang="en-US" dirty="0" smtClean="0">
                <a:solidFill>
                  <a:schemeClr val="bg1"/>
                </a:solidFill>
                <a:latin typeface="Times New Roman" panose="02020603050405020304" pitchFamily="18" charset="0"/>
                <a:cs typeface="Times New Roman" panose="02020603050405020304" pitchFamily="18" charset="0"/>
              </a:rPr>
              <a:t>A </a:t>
            </a:r>
            <a:r>
              <a:rPr lang="en-US" dirty="0" smtClean="0">
                <a:solidFill>
                  <a:schemeClr val="bg1"/>
                </a:solidFill>
                <a:latin typeface="Times New Roman" panose="02020603050405020304" pitchFamily="18" charset="0"/>
                <a:cs typeface="Times New Roman" panose="02020603050405020304" pitchFamily="18" charset="0"/>
              </a:rPr>
              <a:t>REFLECTION OF SOCIO-POLITICAL-ECONOMIC SOCIETY</a:t>
            </a:r>
          </a:p>
          <a:p>
            <a:pPr marL="0" indent="0">
              <a:buNone/>
            </a:pPr>
            <a:r>
              <a:rPr lang="en-US" sz="1800" dirty="0" smtClean="0">
                <a:solidFill>
                  <a:schemeClr val="bg1"/>
                </a:solidFill>
                <a:latin typeface="Times New Roman" panose="02020603050405020304" pitchFamily="18" charset="0"/>
                <a:cs typeface="Times New Roman" panose="02020603050405020304" pitchFamily="18" charset="0"/>
              </a:rPr>
              <a:t>The “Two Wars:”</a:t>
            </a:r>
          </a:p>
          <a:p>
            <a:pPr lvl="1"/>
            <a:r>
              <a:rPr lang="en-US" sz="1800" dirty="0" smtClean="0">
                <a:solidFill>
                  <a:schemeClr val="bg1"/>
                </a:solidFill>
                <a:latin typeface="Times New Roman" panose="02020603050405020304" pitchFamily="18" charset="0"/>
                <a:cs typeface="Times New Roman" panose="02020603050405020304" pitchFamily="18" charset="0"/>
              </a:rPr>
              <a:t>South: </a:t>
            </a:r>
            <a:r>
              <a:rPr lang="en-US" sz="1800" dirty="0">
                <a:solidFill>
                  <a:schemeClr val="bg1"/>
                </a:solidFill>
                <a:latin typeface="Times New Roman" panose="02020603050405020304" pitchFamily="18" charset="0"/>
                <a:cs typeface="Times New Roman" panose="02020603050405020304" pitchFamily="18" charset="0"/>
              </a:rPr>
              <a:t>T</a:t>
            </a:r>
            <a:r>
              <a:rPr lang="en-US" sz="1800" dirty="0" smtClean="0">
                <a:solidFill>
                  <a:schemeClr val="bg1"/>
                </a:solidFill>
                <a:latin typeface="Times New Roman" panose="02020603050405020304" pitchFamily="18" charset="0"/>
                <a:cs typeface="Times New Roman" panose="02020603050405020304" pitchFamily="18" charset="0"/>
              </a:rPr>
              <a:t>raditional Napoleonic war of maneuver and strategy (von Clausewitz, Jomini)</a:t>
            </a:r>
          </a:p>
          <a:p>
            <a:pPr lvl="2"/>
            <a:r>
              <a:rPr lang="en-US" sz="1800" u="sng" dirty="0">
                <a:solidFill>
                  <a:srgbClr val="FFC000"/>
                </a:solidFill>
                <a:latin typeface="Times New Roman" panose="02020603050405020304" pitchFamily="18" charset="0"/>
                <a:cs typeface="Times New Roman" panose="02020603050405020304" pitchFamily="18" charset="0"/>
              </a:rPr>
              <a:t>Defensive </a:t>
            </a:r>
            <a:r>
              <a:rPr lang="en-US" sz="1800" u="sng" dirty="0" smtClean="0">
                <a:solidFill>
                  <a:srgbClr val="FFC000"/>
                </a:solidFill>
                <a:latin typeface="Times New Roman" panose="02020603050405020304" pitchFamily="18" charset="0"/>
                <a:cs typeface="Times New Roman" panose="02020603050405020304" pitchFamily="18" charset="0"/>
              </a:rPr>
              <a:t>mobility (“offensive defense”)</a:t>
            </a:r>
            <a:r>
              <a:rPr lang="en-US" sz="1800" dirty="0" smtClean="0">
                <a:solidFill>
                  <a:srgbClr val="FFC000"/>
                </a:solidFill>
                <a:latin typeface="Times New Roman" panose="02020603050405020304" pitchFamily="18" charset="0"/>
                <a:cs typeface="Times New Roman" panose="02020603050405020304" pitchFamily="18" charset="0"/>
              </a:rPr>
              <a:t>: </a:t>
            </a:r>
            <a:r>
              <a:rPr lang="en-US" sz="1800" dirty="0" smtClean="0">
                <a:solidFill>
                  <a:schemeClr val="bg1"/>
                </a:solidFill>
                <a:latin typeface="Times New Roman" panose="02020603050405020304" pitchFamily="18" charset="0"/>
                <a:cs typeface="Times New Roman" panose="02020603050405020304" pitchFamily="18" charset="0"/>
              </a:rPr>
              <a:t>allows </a:t>
            </a:r>
            <a:r>
              <a:rPr lang="en-US" sz="1800" dirty="0">
                <a:solidFill>
                  <a:schemeClr val="bg1"/>
                </a:solidFill>
                <a:latin typeface="Times New Roman" panose="02020603050405020304" pitchFamily="18" charset="0"/>
                <a:cs typeface="Times New Roman" panose="02020603050405020304" pitchFamily="18" charset="0"/>
              </a:rPr>
              <a:t>Southern leaders to </a:t>
            </a:r>
            <a:r>
              <a:rPr lang="en-US" sz="1800" dirty="0">
                <a:solidFill>
                  <a:srgbClr val="FFC000"/>
                </a:solidFill>
                <a:latin typeface="Times New Roman" panose="02020603050405020304" pitchFamily="18" charset="0"/>
                <a:cs typeface="Times New Roman" panose="02020603050405020304" pitchFamily="18" charset="0"/>
              </a:rPr>
              <a:t>choose the optimum place of battle</a:t>
            </a:r>
            <a:r>
              <a:rPr lang="en-US" sz="1800" dirty="0">
                <a:solidFill>
                  <a:schemeClr val="bg1"/>
                </a:solidFill>
                <a:latin typeface="Times New Roman" panose="02020603050405020304" pitchFamily="18" charset="0"/>
                <a:cs typeface="Times New Roman" panose="02020603050405020304" pitchFamily="18" charset="0"/>
              </a:rPr>
              <a:t> in order to:</a:t>
            </a:r>
          </a:p>
          <a:p>
            <a:pPr lvl="3"/>
            <a:r>
              <a:rPr lang="en-US" dirty="0">
                <a:solidFill>
                  <a:schemeClr val="bg1"/>
                </a:solidFill>
                <a:latin typeface="Times New Roman" panose="02020603050405020304" pitchFamily="18" charset="0"/>
                <a:cs typeface="Times New Roman" panose="02020603050405020304" pitchFamily="18" charset="0"/>
              </a:rPr>
              <a:t>guarantee </a:t>
            </a:r>
            <a:r>
              <a:rPr lang="en-US" b="1" dirty="0">
                <a:solidFill>
                  <a:srgbClr val="FFC000"/>
                </a:solidFill>
                <a:latin typeface="Times New Roman" panose="02020603050405020304" pitchFamily="18" charset="0"/>
                <a:cs typeface="Times New Roman" panose="02020603050405020304" pitchFamily="18" charset="0"/>
              </a:rPr>
              <a:t>concave</a:t>
            </a:r>
            <a:r>
              <a:rPr lang="en-US" dirty="0">
                <a:solidFill>
                  <a:schemeClr val="bg1"/>
                </a:solidFill>
                <a:latin typeface="Times New Roman" panose="02020603050405020304" pitchFamily="18" charset="0"/>
                <a:cs typeface="Times New Roman" panose="02020603050405020304" pitchFamily="18" charset="0"/>
              </a:rPr>
              <a:t> lines of </a:t>
            </a:r>
            <a:r>
              <a:rPr lang="en-US" dirty="0" smtClean="0">
                <a:solidFill>
                  <a:schemeClr val="bg1"/>
                </a:solidFill>
                <a:latin typeface="Times New Roman" panose="02020603050405020304" pitchFamily="18" charset="0"/>
                <a:cs typeface="Times New Roman" panose="02020603050405020304" pitchFamily="18" charset="0"/>
              </a:rPr>
              <a:t>defense (the salient)</a:t>
            </a:r>
            <a:endParaRPr lang="en-US" dirty="0">
              <a:solidFill>
                <a:schemeClr val="bg1"/>
              </a:solidFill>
              <a:latin typeface="Times New Roman" panose="02020603050405020304" pitchFamily="18" charset="0"/>
              <a:cs typeface="Times New Roman" panose="02020603050405020304" pitchFamily="18" charset="0"/>
            </a:endParaRPr>
          </a:p>
          <a:p>
            <a:pPr lvl="3"/>
            <a:r>
              <a:rPr lang="en-US" dirty="0">
                <a:solidFill>
                  <a:schemeClr val="bg1"/>
                </a:solidFill>
                <a:latin typeface="Times New Roman" panose="02020603050405020304" pitchFamily="18" charset="0"/>
                <a:cs typeface="Times New Roman" panose="02020603050405020304" pitchFamily="18" charset="0"/>
              </a:rPr>
              <a:t>provide opportunity to </a:t>
            </a:r>
            <a:r>
              <a:rPr lang="en-US" b="1" dirty="0">
                <a:solidFill>
                  <a:srgbClr val="FFC000"/>
                </a:solidFill>
                <a:latin typeface="Times New Roman" panose="02020603050405020304" pitchFamily="18" charset="0"/>
                <a:cs typeface="Times New Roman" panose="02020603050405020304" pitchFamily="18" charset="0"/>
              </a:rPr>
              <a:t>maneuver</a:t>
            </a:r>
          </a:p>
          <a:p>
            <a:pPr lvl="2"/>
            <a:r>
              <a:rPr lang="en-US" sz="1800" dirty="0" smtClean="0">
                <a:solidFill>
                  <a:schemeClr val="bg1"/>
                </a:solidFill>
                <a:latin typeface="Times New Roman" panose="02020603050405020304" pitchFamily="18" charset="0"/>
                <a:cs typeface="Times New Roman" panose="02020603050405020304" pitchFamily="18" charset="0"/>
              </a:rPr>
              <a:t>Veteran </a:t>
            </a:r>
            <a:r>
              <a:rPr lang="en-US" sz="1800" dirty="0">
                <a:solidFill>
                  <a:schemeClr val="bg1"/>
                </a:solidFill>
                <a:latin typeface="Times New Roman" panose="02020603050405020304" pitchFamily="18" charset="0"/>
                <a:cs typeface="Times New Roman" panose="02020603050405020304" pitchFamily="18" charset="0"/>
              </a:rPr>
              <a:t>experienced </a:t>
            </a:r>
            <a:r>
              <a:rPr lang="en-US" sz="1800" dirty="0" smtClean="0">
                <a:solidFill>
                  <a:schemeClr val="bg1"/>
                </a:solidFill>
                <a:latin typeface="Times New Roman" panose="02020603050405020304" pitchFamily="18" charset="0"/>
                <a:cs typeface="Times New Roman" panose="02020603050405020304" pitchFamily="18" charset="0"/>
              </a:rPr>
              <a:t>leadership </a:t>
            </a:r>
          </a:p>
          <a:p>
            <a:pPr marL="914400" lvl="2" indent="0">
              <a:buNone/>
            </a:pPr>
            <a:endParaRPr lang="en-US" sz="1800" dirty="0">
              <a:solidFill>
                <a:schemeClr val="bg1"/>
              </a:solidFill>
              <a:latin typeface="Times New Roman" panose="02020603050405020304" pitchFamily="18" charset="0"/>
              <a:cs typeface="Times New Roman" panose="02020603050405020304" pitchFamily="18" charset="0"/>
            </a:endParaRPr>
          </a:p>
          <a:p>
            <a:pPr lvl="1"/>
            <a:r>
              <a:rPr lang="en-US" sz="1800" dirty="0" smtClean="0">
                <a:solidFill>
                  <a:schemeClr val="bg1"/>
                </a:solidFill>
                <a:latin typeface="Times New Roman" panose="02020603050405020304" pitchFamily="18" charset="0"/>
                <a:cs typeface="Times New Roman" panose="02020603050405020304" pitchFamily="18" charset="0"/>
              </a:rPr>
              <a:t>North</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smtClean="0">
                <a:solidFill>
                  <a:schemeClr val="bg1"/>
                </a:solidFill>
                <a:latin typeface="Times New Roman" panose="02020603050405020304" pitchFamily="18" charset="0"/>
                <a:cs typeface="Times New Roman" panose="02020603050405020304" pitchFamily="18" charset="0"/>
              </a:rPr>
              <a:t>Offensive: Strategy will be </a:t>
            </a:r>
            <a:r>
              <a:rPr lang="en-US" sz="1800" dirty="0" smtClean="0">
                <a:solidFill>
                  <a:srgbClr val="FFC000"/>
                </a:solidFill>
                <a:latin typeface="Times New Roman" panose="02020603050405020304" pitchFamily="18" charset="0"/>
                <a:cs typeface="Times New Roman" panose="02020603050405020304" pitchFamily="18" charset="0"/>
              </a:rPr>
              <a:t>reactive</a:t>
            </a:r>
            <a:r>
              <a:rPr lang="en-US" sz="1800" dirty="0" smtClean="0">
                <a:solidFill>
                  <a:schemeClr val="bg1"/>
                </a:solidFill>
                <a:latin typeface="Times New Roman" panose="02020603050405020304" pitchFamily="18" charset="0"/>
                <a:cs typeface="Times New Roman" panose="02020603050405020304" pitchFamily="18" charset="0"/>
              </a:rPr>
              <a:t> against a foe that knows their mindset (West Point)</a:t>
            </a:r>
          </a:p>
          <a:p>
            <a:pPr lvl="2"/>
            <a:r>
              <a:rPr lang="en-US" sz="1800" dirty="0" smtClean="0">
                <a:solidFill>
                  <a:srgbClr val="FFC000"/>
                </a:solidFill>
                <a:latin typeface="Times New Roman" panose="02020603050405020304" pitchFamily="18" charset="0"/>
                <a:cs typeface="Times New Roman" panose="02020603050405020304" pitchFamily="18" charset="0"/>
              </a:rPr>
              <a:t>Growing industrial </a:t>
            </a:r>
            <a:r>
              <a:rPr lang="en-US" sz="1800" dirty="0">
                <a:solidFill>
                  <a:srgbClr val="FFC000"/>
                </a:solidFill>
                <a:latin typeface="Times New Roman" panose="02020603050405020304" pitchFamily="18" charset="0"/>
                <a:cs typeface="Times New Roman" panose="02020603050405020304" pitchFamily="18" charset="0"/>
              </a:rPr>
              <a:t>economy never </a:t>
            </a:r>
            <a:r>
              <a:rPr lang="en-US" sz="1800" dirty="0" smtClean="0">
                <a:solidFill>
                  <a:srgbClr val="FFC000"/>
                </a:solidFill>
                <a:latin typeface="Times New Roman" panose="02020603050405020304" pitchFamily="18" charset="0"/>
                <a:cs typeface="Times New Roman" panose="02020603050405020304" pitchFamily="18" charset="0"/>
              </a:rPr>
              <a:t>before mobilized </a:t>
            </a:r>
            <a:r>
              <a:rPr lang="en-US" sz="1800" dirty="0">
                <a:solidFill>
                  <a:srgbClr val="FFC000"/>
                </a:solidFill>
                <a:latin typeface="Times New Roman" panose="02020603050405020304" pitchFamily="18" charset="0"/>
                <a:cs typeface="Times New Roman" panose="02020603050405020304" pitchFamily="18" charset="0"/>
              </a:rPr>
              <a:t>for war</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smtClean="0">
                <a:solidFill>
                  <a:schemeClr val="bg1"/>
                </a:solidFill>
                <a:latin typeface="Times New Roman" panose="02020603050405020304" pitchFamily="18" charset="0"/>
                <a:cs typeface="Times New Roman" panose="02020603050405020304" pitchFamily="18" charset="0"/>
              </a:rPr>
              <a:t>incorporation/logistics will </a:t>
            </a:r>
            <a:r>
              <a:rPr lang="en-US" sz="1800" dirty="0">
                <a:solidFill>
                  <a:schemeClr val="bg1"/>
                </a:solidFill>
                <a:latin typeface="Times New Roman" panose="02020603050405020304" pitchFamily="18" charset="0"/>
                <a:cs typeface="Times New Roman" panose="02020603050405020304" pitchFamily="18" charset="0"/>
              </a:rPr>
              <a:t>hinder Union war </a:t>
            </a:r>
            <a:r>
              <a:rPr lang="en-US" sz="1800" dirty="0" smtClean="0">
                <a:solidFill>
                  <a:schemeClr val="bg1"/>
                </a:solidFill>
                <a:latin typeface="Times New Roman" panose="02020603050405020304" pitchFamily="18" charset="0"/>
                <a:cs typeface="Times New Roman" panose="02020603050405020304" pitchFamily="18" charset="0"/>
              </a:rPr>
              <a:t>effort . . . </a:t>
            </a:r>
            <a:r>
              <a:rPr lang="en-US" sz="1800" dirty="0">
                <a:solidFill>
                  <a:schemeClr val="bg1"/>
                </a:solidFill>
                <a:latin typeface="Times New Roman" panose="02020603050405020304" pitchFamily="18" charset="0"/>
                <a:cs typeface="Times New Roman" panose="02020603050405020304" pitchFamily="18" charset="0"/>
              </a:rPr>
              <a:t>a</a:t>
            </a:r>
            <a:r>
              <a:rPr lang="en-US" sz="1800" dirty="0" smtClean="0">
                <a:solidFill>
                  <a:schemeClr val="bg1"/>
                </a:solidFill>
                <a:latin typeface="Times New Roman" panose="02020603050405020304" pitchFamily="18" charset="0"/>
                <a:cs typeface="Times New Roman" panose="02020603050405020304" pitchFamily="18" charset="0"/>
              </a:rPr>
              <a:t>t first</a:t>
            </a:r>
            <a:endParaRPr lang="en-US" sz="1800" dirty="0">
              <a:solidFill>
                <a:schemeClr val="bg1"/>
              </a:solidFill>
              <a:latin typeface="Times New Roman" panose="02020603050405020304" pitchFamily="18" charset="0"/>
              <a:cs typeface="Times New Roman" panose="02020603050405020304" pitchFamily="18" charset="0"/>
            </a:endParaRPr>
          </a:p>
          <a:p>
            <a:pPr lvl="2"/>
            <a:r>
              <a:rPr lang="en-US" sz="1800" dirty="0">
                <a:solidFill>
                  <a:srgbClr val="FFC000"/>
                </a:solidFill>
                <a:latin typeface="Times New Roman" panose="02020603050405020304" pitchFamily="18" charset="0"/>
                <a:cs typeface="Times New Roman" panose="02020603050405020304" pitchFamily="18" charset="0"/>
              </a:rPr>
              <a:t>Leadership </a:t>
            </a:r>
            <a:r>
              <a:rPr lang="en-US" sz="1800" dirty="0" smtClean="0">
                <a:solidFill>
                  <a:srgbClr val="FFC000"/>
                </a:solidFill>
                <a:latin typeface="Times New Roman" panose="02020603050405020304" pitchFamily="18" charset="0"/>
                <a:cs typeface="Times New Roman" panose="02020603050405020304" pitchFamily="18" charset="0"/>
              </a:rPr>
              <a:t>inflexible; unschooled </a:t>
            </a:r>
            <a:r>
              <a:rPr lang="en-US" sz="1800" dirty="0">
                <a:solidFill>
                  <a:srgbClr val="FFC000"/>
                </a:solidFill>
                <a:latin typeface="Times New Roman" panose="02020603050405020304" pitchFamily="18" charset="0"/>
                <a:cs typeface="Times New Roman" panose="02020603050405020304" pitchFamily="18" charset="0"/>
              </a:rPr>
              <a:t>in modern </a:t>
            </a:r>
            <a:r>
              <a:rPr lang="en-US" sz="1800" i="1" dirty="0">
                <a:solidFill>
                  <a:srgbClr val="FFC000"/>
                </a:solidFill>
                <a:latin typeface="Times New Roman" panose="02020603050405020304" pitchFamily="18" charset="0"/>
                <a:cs typeface="Times New Roman" panose="02020603050405020304" pitchFamily="18" charset="0"/>
              </a:rPr>
              <a:t>industrial</a:t>
            </a:r>
            <a:r>
              <a:rPr lang="en-US" sz="1800" dirty="0">
                <a:solidFill>
                  <a:srgbClr val="FFC000"/>
                </a:solidFill>
                <a:latin typeface="Times New Roman" panose="02020603050405020304" pitchFamily="18" charset="0"/>
                <a:cs typeface="Times New Roman" panose="02020603050405020304" pitchFamily="18" charset="0"/>
              </a:rPr>
              <a:t> warfare</a:t>
            </a:r>
          </a:p>
          <a:p>
            <a:pPr lvl="2"/>
            <a:r>
              <a:rPr lang="en-US" sz="1800" dirty="0" smtClean="0">
                <a:solidFill>
                  <a:srgbClr val="FFC000"/>
                </a:solidFill>
                <a:latin typeface="Times New Roman" panose="02020603050405020304" pitchFamily="18" charset="0"/>
                <a:cs typeface="Times New Roman" panose="02020603050405020304" pitchFamily="18" charset="0"/>
              </a:rPr>
              <a:t>Union forced on the offensive </a:t>
            </a:r>
            <a:r>
              <a:rPr lang="en-US" sz="1800" dirty="0" smtClean="0">
                <a:solidFill>
                  <a:schemeClr val="bg1"/>
                </a:solidFill>
                <a:latin typeface="Times New Roman" panose="02020603050405020304" pitchFamily="18" charset="0"/>
                <a:cs typeface="Times New Roman" panose="02020603050405020304" pitchFamily="18" charset="0"/>
              </a:rPr>
              <a:t>on foreign soil; maneuver will be reactive, </a:t>
            </a:r>
            <a:r>
              <a:rPr lang="en-US" sz="1800" dirty="0">
                <a:solidFill>
                  <a:schemeClr val="bg1"/>
                </a:solidFill>
                <a:latin typeface="Times New Roman" panose="02020603050405020304" pitchFamily="18" charset="0"/>
                <a:cs typeface="Times New Roman" panose="02020603050405020304" pitchFamily="18" charset="0"/>
              </a:rPr>
              <a:t>will rely </a:t>
            </a:r>
            <a:r>
              <a:rPr lang="en-US" sz="1800" dirty="0" smtClean="0">
                <a:solidFill>
                  <a:schemeClr val="bg1"/>
                </a:solidFill>
                <a:latin typeface="Times New Roman" panose="02020603050405020304" pitchFamily="18" charset="0"/>
                <a:cs typeface="Times New Roman" panose="02020603050405020304" pitchFamily="18" charset="0"/>
              </a:rPr>
              <a:t>on:</a:t>
            </a:r>
          </a:p>
          <a:p>
            <a:pPr lvl="3"/>
            <a:r>
              <a:rPr lang="en-US" dirty="0" smtClean="0">
                <a:solidFill>
                  <a:srgbClr val="FFC000"/>
                </a:solidFill>
                <a:latin typeface="Times New Roman" panose="02020603050405020304" pitchFamily="18" charset="0"/>
                <a:cs typeface="Times New Roman" panose="02020603050405020304" pitchFamily="18" charset="0"/>
              </a:rPr>
              <a:t>Siege/blockade</a:t>
            </a:r>
          </a:p>
          <a:p>
            <a:pPr lvl="3"/>
            <a:r>
              <a:rPr lang="en-US" dirty="0" smtClean="0">
                <a:solidFill>
                  <a:srgbClr val="FFC000"/>
                </a:solidFill>
                <a:latin typeface="Times New Roman" panose="02020603050405020304" pitchFamily="18" charset="0"/>
                <a:cs typeface="Times New Roman" panose="02020603050405020304" pitchFamily="18" charset="0"/>
              </a:rPr>
              <a:t>Utilize numbers</a:t>
            </a:r>
            <a:r>
              <a:rPr lang="en-US" dirty="0" smtClean="0">
                <a:solidFill>
                  <a:schemeClr val="bg1"/>
                </a:solidFill>
                <a:latin typeface="Times New Roman" panose="02020603050405020304" pitchFamily="18" charset="0"/>
                <a:cs typeface="Times New Roman" panose="02020603050405020304" pitchFamily="18" charset="0"/>
              </a:rPr>
              <a:t>: Overwhelming </a:t>
            </a:r>
            <a:r>
              <a:rPr lang="en-US" dirty="0">
                <a:solidFill>
                  <a:schemeClr val="bg1"/>
                </a:solidFill>
                <a:latin typeface="Times New Roman" panose="02020603050405020304" pitchFamily="18" charset="0"/>
                <a:cs typeface="Times New Roman" panose="02020603050405020304" pitchFamily="18" charset="0"/>
              </a:rPr>
              <a:t>enemy through frontal assault; </a:t>
            </a:r>
            <a:r>
              <a:rPr lang="en-US" dirty="0" smtClean="0">
                <a:solidFill>
                  <a:schemeClr val="bg1"/>
                </a:solidFill>
                <a:latin typeface="Times New Roman" panose="02020603050405020304" pitchFamily="18" charset="0"/>
                <a:cs typeface="Times New Roman" panose="02020603050405020304" pitchFamily="18" charset="0"/>
              </a:rPr>
              <a:t>higher </a:t>
            </a:r>
            <a:r>
              <a:rPr lang="en-US" dirty="0">
                <a:solidFill>
                  <a:schemeClr val="bg1"/>
                </a:solidFill>
                <a:latin typeface="Times New Roman" panose="02020603050405020304" pitchFamily="18" charset="0"/>
                <a:cs typeface="Times New Roman" panose="02020603050405020304" pitchFamily="18" charset="0"/>
              </a:rPr>
              <a:t>casualty </a:t>
            </a:r>
            <a:r>
              <a:rPr lang="en-US" dirty="0" smtClean="0">
                <a:solidFill>
                  <a:schemeClr val="bg1"/>
                </a:solidFill>
                <a:latin typeface="Times New Roman" panose="02020603050405020304" pitchFamily="18" charset="0"/>
                <a:cs typeface="Times New Roman" panose="02020603050405020304" pitchFamily="18" charset="0"/>
              </a:rPr>
              <a:t>rate</a:t>
            </a:r>
          </a:p>
          <a:p>
            <a:pPr lvl="3"/>
            <a:r>
              <a:rPr lang="en-US" dirty="0" smtClean="0">
                <a:solidFill>
                  <a:schemeClr val="bg1"/>
                </a:solidFill>
                <a:latin typeface="Times New Roman" panose="02020603050405020304" pitchFamily="18" charset="0"/>
                <a:cs typeface="Times New Roman" panose="02020603050405020304" pitchFamily="18" charset="0"/>
              </a:rPr>
              <a:t>Eventually “</a:t>
            </a:r>
            <a:r>
              <a:rPr lang="en-US" dirty="0" smtClean="0">
                <a:solidFill>
                  <a:srgbClr val="FFC000"/>
                </a:solidFill>
                <a:latin typeface="Times New Roman" panose="02020603050405020304" pitchFamily="18" charset="0"/>
                <a:cs typeface="Times New Roman" panose="02020603050405020304" pitchFamily="18" charset="0"/>
              </a:rPr>
              <a:t>Total war”</a:t>
            </a:r>
            <a:endParaRPr lang="en-US" dirty="0">
              <a:solidFill>
                <a:srgbClr val="FFC000"/>
              </a:solidFill>
              <a:latin typeface="Times New Roman" panose="02020603050405020304" pitchFamily="18" charset="0"/>
              <a:cs typeface="Times New Roman" panose="02020603050405020304" pitchFamily="18" charset="0"/>
            </a:endParaRPr>
          </a:p>
          <a:p>
            <a:pPr lvl="1"/>
            <a:endParaRPr lang="en-US" dirty="0" smtClean="0">
              <a:solidFill>
                <a:schemeClr val="bg1"/>
              </a:solidFill>
              <a:latin typeface="Times New Roman" panose="02020603050405020304" pitchFamily="18" charset="0"/>
              <a:cs typeface="Times New Roman" panose="02020603050405020304" pitchFamily="18" charset="0"/>
            </a:endParaRPr>
          </a:p>
          <a:p>
            <a:pPr lvl="2"/>
            <a:endParaRPr lang="en-US" dirty="0" smtClean="0">
              <a:solidFill>
                <a:schemeClr val="bg1"/>
              </a:solidFill>
              <a:latin typeface="Times New Roman" panose="02020603050405020304" pitchFamily="18" charset="0"/>
              <a:cs typeface="Times New Roman" panose="02020603050405020304" pitchFamily="18" charset="0"/>
            </a:endParaRPr>
          </a:p>
          <a:p>
            <a:pPr lvl="8"/>
            <a:endParaRPr lang="en-US" sz="24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202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5636"/>
            <a:ext cx="7886700" cy="92363"/>
          </a:xfrm>
        </p:spPr>
        <p:txBody>
          <a:bodyPr>
            <a:normAutofit fontScale="90000"/>
          </a:bodyPr>
          <a:lstStyle/>
          <a:p>
            <a:endParaRPr lang="en-US" dirty="0"/>
          </a:p>
        </p:txBody>
      </p:sp>
      <p:sp>
        <p:nvSpPr>
          <p:cNvPr id="3" name="Content Placeholder 2"/>
          <p:cNvSpPr>
            <a:spLocks noGrp="1"/>
          </p:cNvSpPr>
          <p:nvPr>
            <p:ph idx="1"/>
          </p:nvPr>
        </p:nvSpPr>
        <p:spPr>
          <a:xfrm>
            <a:off x="0" y="1"/>
            <a:ext cx="9144000" cy="1025235"/>
          </a:xfrm>
        </p:spPr>
        <p:txBody>
          <a:bodyPr>
            <a:normAutofit fontScale="85000" lnSpcReduction="10000"/>
          </a:bodyPr>
          <a:lstStyle/>
          <a:p>
            <a:pPr marL="0" indent="0">
              <a:buNone/>
            </a:pPr>
            <a:r>
              <a:rPr lang="en-US" dirty="0" smtClean="0">
                <a:solidFill>
                  <a:schemeClr val="bg1"/>
                </a:solidFill>
                <a:latin typeface="Times New Roman" panose="02020603050405020304" pitchFamily="18" charset="0"/>
                <a:cs typeface="Times New Roman" panose="02020603050405020304" pitchFamily="18" charset="0"/>
              </a:rPr>
              <a:t>             Fredericksburg 1862			   Cold Harbor 1864</a:t>
            </a:r>
          </a:p>
          <a:p>
            <a:pPr marL="0"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(12, 653 Union; 5300 CSA)                   (12,738 Union; 5287 CSA)</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https://upload.wikimedia.org/wikipedia/commons/3/3c/Fredericksburg-HookerAssaul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4" y="886691"/>
            <a:ext cx="4479636" cy="60405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018" y="886691"/>
            <a:ext cx="4322617" cy="604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796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9055"/>
            <a:ext cx="9144000" cy="378691"/>
          </a:xfrm>
        </p:spPr>
        <p:txBody>
          <a:bodyPr>
            <a:normAutofit fontScale="90000"/>
          </a:bodyPr>
          <a:lstStyle/>
          <a:p>
            <a:endParaRPr lang="en-US" dirty="0">
              <a:solidFill>
                <a:schemeClr val="bg1"/>
              </a:solidFill>
            </a:endParaRPr>
          </a:p>
        </p:txBody>
      </p:sp>
      <p:sp>
        <p:nvSpPr>
          <p:cNvPr id="3" name="Content Placeholder 2"/>
          <p:cNvSpPr>
            <a:spLocks noGrp="1"/>
          </p:cNvSpPr>
          <p:nvPr>
            <p:ph idx="1"/>
          </p:nvPr>
        </p:nvSpPr>
        <p:spPr>
          <a:xfrm>
            <a:off x="0" y="0"/>
            <a:ext cx="9144000" cy="6176963"/>
          </a:xfrm>
        </p:spPr>
        <p:txBody>
          <a:bodyPr/>
          <a:lstStyle/>
          <a:p>
            <a:pPr marL="0" indent="0" algn="ctr">
              <a:buNone/>
            </a:pPr>
            <a:r>
              <a:rPr lang="en-US" dirty="0">
                <a:solidFill>
                  <a:schemeClr val="bg1"/>
                </a:solidFill>
                <a:latin typeface="Times New Roman" panose="02020603050405020304" pitchFamily="18" charset="0"/>
                <a:cs typeface="Times New Roman" panose="02020603050405020304" pitchFamily="18" charset="0"/>
              </a:rPr>
              <a:t>Spotsylvania </a:t>
            </a:r>
            <a:r>
              <a:rPr lang="en-US" dirty="0" smtClean="0">
                <a:solidFill>
                  <a:schemeClr val="bg1"/>
                </a:solidFill>
                <a:latin typeface="Times New Roman" panose="02020603050405020304" pitchFamily="18" charset="0"/>
                <a:cs typeface="Times New Roman" panose="02020603050405020304" pitchFamily="18" charset="0"/>
              </a:rPr>
              <a:t>1864</a:t>
            </a:r>
          </a:p>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(18,324/110,000 Union; 12,687/63,000 Confederate)</a:t>
            </a:r>
            <a:endParaRPr lang="en-US" dirty="0">
              <a:latin typeface="Times New Roman" panose="02020603050405020304" pitchFamily="18" charset="0"/>
              <a:cs typeface="Times New Roman" panose="02020603050405020304" pitchFamily="18" charset="0"/>
            </a:endParaRPr>
          </a:p>
        </p:txBody>
      </p:sp>
      <p:pic>
        <p:nvPicPr>
          <p:cNvPr id="4" name="Picture 4" descr="Image result for bloody 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27" y="895926"/>
            <a:ext cx="7860145" cy="580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971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4181"/>
            <a:ext cx="7886700" cy="193964"/>
          </a:xfrm>
        </p:spPr>
        <p:txBody>
          <a:bodyPr>
            <a:normAutofit fontScale="90000"/>
          </a:bodyPr>
          <a:lstStyle/>
          <a:p>
            <a:endParaRPr lang="en-US" dirty="0"/>
          </a:p>
        </p:txBody>
      </p:sp>
      <p:sp>
        <p:nvSpPr>
          <p:cNvPr id="3" name="Content Placeholder 2"/>
          <p:cNvSpPr>
            <a:spLocks noGrp="1"/>
          </p:cNvSpPr>
          <p:nvPr>
            <p:ph idx="1"/>
          </p:nvPr>
        </p:nvSpPr>
        <p:spPr>
          <a:xfrm>
            <a:off x="0" y="0"/>
            <a:ext cx="9144000" cy="997527"/>
          </a:xfrm>
        </p:spPr>
        <p:txBody>
          <a:bodyPr/>
          <a:lstStyle/>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Antietam 1862</a:t>
            </a:r>
          </a:p>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(12,410/87,164 Union; 10, 316/38,000 Confederate)</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Battle of Antietam, Maryland, Battlefield 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9891"/>
            <a:ext cx="9079345" cy="610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840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28650" y="-332509"/>
            <a:ext cx="7886700" cy="46183"/>
          </a:xfrm>
        </p:spPr>
        <p:txBody>
          <a:bodyPr>
            <a:normAutofit fontScale="90000"/>
          </a:bodyPr>
          <a:lstStyle/>
          <a:p>
            <a:endParaRPr lang="en-US" dirty="0"/>
          </a:p>
        </p:txBody>
      </p:sp>
      <p:sp>
        <p:nvSpPr>
          <p:cNvPr id="3" name="Content Placeholder 2"/>
          <p:cNvSpPr>
            <a:spLocks noGrp="1"/>
          </p:cNvSpPr>
          <p:nvPr>
            <p:ph idx="1"/>
          </p:nvPr>
        </p:nvSpPr>
        <p:spPr>
          <a:xfrm>
            <a:off x="4969164" y="1"/>
            <a:ext cx="4174835" cy="6857999"/>
          </a:xfrm>
        </p:spPr>
        <p:txBody>
          <a:bodyPr/>
          <a:lstStyle/>
          <a:p>
            <a:pPr marL="0" indent="0" algn="ctr">
              <a:buNone/>
            </a:pPr>
            <a:endParaRPr lang="en-US" dirty="0" smtClean="0">
              <a:solidFill>
                <a:schemeClr val="bg2"/>
              </a:solidFill>
              <a:latin typeface="Times New Roman" panose="02020603050405020304" pitchFamily="18" charset="0"/>
              <a:cs typeface="Times New Roman" panose="02020603050405020304" pitchFamily="18" charset="0"/>
            </a:endParaRPr>
          </a:p>
          <a:p>
            <a:pPr marL="0" indent="0" algn="ctr">
              <a:buNone/>
            </a:pPr>
            <a:endParaRPr lang="en-US" dirty="0" smtClean="0">
              <a:solidFill>
                <a:schemeClr val="bg2"/>
              </a:solidFill>
              <a:latin typeface="Times New Roman" panose="02020603050405020304" pitchFamily="18" charset="0"/>
              <a:cs typeface="Times New Roman" panose="02020603050405020304" pitchFamily="18" charset="0"/>
            </a:endParaRPr>
          </a:p>
          <a:p>
            <a:pPr marL="0" indent="0" algn="ctr">
              <a:buNone/>
            </a:pPr>
            <a:endParaRPr lang="en-US" dirty="0">
              <a:solidFill>
                <a:schemeClr val="bg2"/>
              </a:solidFill>
              <a:latin typeface="Times New Roman" panose="02020603050405020304" pitchFamily="18" charset="0"/>
              <a:cs typeface="Times New Roman" panose="02020603050405020304" pitchFamily="18" charset="0"/>
            </a:endParaRPr>
          </a:p>
          <a:p>
            <a:pPr marL="0" indent="0" algn="ctr">
              <a:buNone/>
            </a:pPr>
            <a:r>
              <a:rPr lang="en-US" dirty="0" smtClean="0">
                <a:solidFill>
                  <a:schemeClr val="bg2"/>
                </a:solidFill>
                <a:latin typeface="Times New Roman" panose="02020603050405020304" pitchFamily="18" charset="0"/>
                <a:cs typeface="Times New Roman" panose="02020603050405020304" pitchFamily="18" charset="0"/>
              </a:rPr>
              <a:t>Gettysburg 1863: When the Enemy Adopts your Strategy</a:t>
            </a:r>
          </a:p>
          <a:p>
            <a:pPr marL="0" indent="0" algn="ctr">
              <a:buNone/>
            </a:pPr>
            <a:endParaRPr lang="en-US" dirty="0" smtClean="0">
              <a:solidFill>
                <a:schemeClr val="bg2"/>
              </a:solidFill>
              <a:latin typeface="Times New Roman" panose="02020603050405020304" pitchFamily="18" charset="0"/>
              <a:cs typeface="Times New Roman" panose="02020603050405020304" pitchFamily="18" charset="0"/>
            </a:endParaRPr>
          </a:p>
          <a:p>
            <a:pPr marL="0" indent="0" algn="ctr">
              <a:buNone/>
            </a:pPr>
            <a:r>
              <a:rPr lang="en-US" dirty="0" smtClean="0">
                <a:solidFill>
                  <a:schemeClr val="bg2"/>
                </a:solidFill>
                <a:latin typeface="Times New Roman" panose="02020603050405020304" pitchFamily="18" charset="0"/>
                <a:cs typeface="Times New Roman" panose="02020603050405020304" pitchFamily="18" charset="0"/>
              </a:rPr>
              <a:t>Out of </a:t>
            </a:r>
            <a:r>
              <a:rPr lang="en-US" dirty="0" smtClean="0">
                <a:solidFill>
                  <a:schemeClr val="bg2"/>
                </a:solidFill>
                <a:latin typeface="Times New Roman" panose="02020603050405020304" pitchFamily="18" charset="0"/>
                <a:cs typeface="Times New Roman" panose="02020603050405020304" pitchFamily="18" charset="0"/>
              </a:rPr>
              <a:t>his </a:t>
            </a:r>
            <a:r>
              <a:rPr lang="en-US" dirty="0">
                <a:solidFill>
                  <a:schemeClr val="bg2"/>
                </a:solidFill>
                <a:latin typeface="Times New Roman" panose="02020603050405020304" pitchFamily="18" charset="0"/>
                <a:cs typeface="Times New Roman" panose="02020603050405020304" pitchFamily="18" charset="0"/>
              </a:rPr>
              <a:t>c</a:t>
            </a:r>
            <a:r>
              <a:rPr lang="en-US" dirty="0" smtClean="0">
                <a:solidFill>
                  <a:schemeClr val="bg2"/>
                </a:solidFill>
                <a:latin typeface="Times New Roman" panose="02020603050405020304" pitchFamily="18" charset="0"/>
                <a:cs typeface="Times New Roman" panose="02020603050405020304" pitchFamily="18" charset="0"/>
              </a:rPr>
              <a:t>omfort </a:t>
            </a:r>
            <a:r>
              <a:rPr lang="en-US" dirty="0" smtClean="0">
                <a:solidFill>
                  <a:schemeClr val="bg2"/>
                </a:solidFill>
                <a:latin typeface="Times New Roman" panose="02020603050405020304" pitchFamily="18" charset="0"/>
                <a:cs typeface="Times New Roman" panose="02020603050405020304" pitchFamily="18" charset="0"/>
              </a:rPr>
              <a:t>z</a:t>
            </a:r>
            <a:r>
              <a:rPr lang="en-US" dirty="0" smtClean="0">
                <a:solidFill>
                  <a:schemeClr val="bg2"/>
                </a:solidFill>
                <a:latin typeface="Times New Roman" panose="02020603050405020304" pitchFamily="18" charset="0"/>
                <a:cs typeface="Times New Roman" panose="02020603050405020304" pitchFamily="18" charset="0"/>
              </a:rPr>
              <a:t>one</a:t>
            </a:r>
            <a:r>
              <a:rPr lang="en-US" dirty="0" smtClean="0">
                <a:solidFill>
                  <a:schemeClr val="bg2"/>
                </a:solidFill>
                <a:latin typeface="Times New Roman" panose="02020603050405020304" pitchFamily="18" charset="0"/>
                <a:cs typeface="Times New Roman" panose="02020603050405020304" pitchFamily="18" charset="0"/>
              </a:rPr>
              <a:t>: Lee on the Offensive </a:t>
            </a:r>
          </a:p>
        </p:txBody>
      </p:sp>
      <p:pic>
        <p:nvPicPr>
          <p:cNvPr id="5" name="Picture 4" descr="Gettysburg Battlefield Map Map Of Gettysburg Battlefield Awesome Id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9691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382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28650" y="-230445"/>
            <a:ext cx="7886700" cy="45719"/>
          </a:xfrm>
        </p:spPr>
        <p:txBody>
          <a:bodyPr>
            <a:normAutofit fontScale="90000"/>
          </a:bodyPr>
          <a:lstStyle/>
          <a:p>
            <a:endParaRPr lang="en-US" dirty="0"/>
          </a:p>
        </p:txBody>
      </p:sp>
      <p:sp>
        <p:nvSpPr>
          <p:cNvPr id="3" name="Content Placeholder 2"/>
          <p:cNvSpPr>
            <a:spLocks noGrp="1"/>
          </p:cNvSpPr>
          <p:nvPr>
            <p:ph idx="1"/>
          </p:nvPr>
        </p:nvSpPr>
        <p:spPr>
          <a:xfrm>
            <a:off x="5301673" y="0"/>
            <a:ext cx="3694545" cy="6761018"/>
          </a:xfrm>
        </p:spPr>
        <p:txBody>
          <a:bodyPr/>
          <a:lstStyle/>
          <a:p>
            <a:pPr marL="0" indent="0" algn="ctr">
              <a:buNone/>
            </a:pPr>
            <a:endParaRPr lang="en-US" dirty="0" smtClean="0">
              <a:solidFill>
                <a:schemeClr val="bg1"/>
              </a:solidFill>
              <a:latin typeface="Times New Roman" panose="02020603050405020304" pitchFamily="18" charset="0"/>
              <a:cs typeface="Times New Roman" panose="02020603050405020304" pitchFamily="18" charset="0"/>
            </a:endParaRPr>
          </a:p>
          <a:p>
            <a:pPr marL="0" indent="0" algn="ctr">
              <a:buNone/>
            </a:pPr>
            <a:endParaRPr lang="en-US"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en-US" dirty="0" smtClean="0">
              <a:solidFill>
                <a:schemeClr val="bg1"/>
              </a:solidFill>
              <a:latin typeface="Times New Roman" panose="02020603050405020304" pitchFamily="18" charset="0"/>
              <a:cs typeface="Times New Roman" panose="02020603050405020304" pitchFamily="18" charset="0"/>
            </a:endParaRPr>
          </a:p>
          <a:p>
            <a:pPr marL="0" indent="0" algn="ctr">
              <a:buNone/>
            </a:pPr>
            <a:endParaRPr lang="en-US"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Meade Turns the Tables:</a:t>
            </a:r>
          </a:p>
          <a:p>
            <a:pPr marL="0" indent="0" algn="ctr">
              <a:buNone/>
            </a:pPr>
            <a:endParaRPr lang="en-US" dirty="0" smtClean="0">
              <a:solidFill>
                <a:schemeClr val="bg1"/>
              </a:solidFill>
              <a:latin typeface="Times New Roman" panose="02020603050405020304" pitchFamily="18" charset="0"/>
              <a:cs typeface="Times New Roman" panose="02020603050405020304" pitchFamily="18" charset="0"/>
            </a:endParaRPr>
          </a:p>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23,049/104,256 Union</a:t>
            </a:r>
          </a:p>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28,156/79,000 CSA</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2" descr="File:Gettysburg Battle Map Day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9890"/>
            <a:ext cx="5153891" cy="794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282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1"/>
            <a:ext cx="9254836" cy="609600"/>
          </a:xfrm>
        </p:spPr>
        <p:txBody>
          <a:bodyPr>
            <a:normAutofit fontScale="90000"/>
          </a:bodyPr>
          <a:lstStyle/>
          <a:p>
            <a:pPr algn="ctr"/>
            <a:r>
              <a:rPr lang="en-US" dirty="0" smtClean="0">
                <a:solidFill>
                  <a:schemeClr val="bg1"/>
                </a:solidFill>
                <a:latin typeface="Times New Roman" panose="02020603050405020304" pitchFamily="18" charset="0"/>
                <a:cs typeface="Times New Roman" panose="02020603050405020304" pitchFamily="18" charset="0"/>
              </a:rPr>
              <a:t>THE LEDGER</a:t>
            </a:r>
            <a:endParaRPr lang="en-US"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24289766"/>
              </p:ext>
            </p:extLst>
          </p:nvPr>
        </p:nvGraphicFramePr>
        <p:xfrm>
          <a:off x="-1" y="692727"/>
          <a:ext cx="9144004" cy="6543733"/>
        </p:xfrm>
        <a:graphic>
          <a:graphicData uri="http://schemas.openxmlformats.org/drawingml/2006/table">
            <a:tbl>
              <a:tblPr firstRow="1" bandRow="1">
                <a:tableStyleId>{7DF18680-E054-41AD-8BC1-D1AEF772440D}</a:tableStyleId>
              </a:tblPr>
              <a:tblGrid>
                <a:gridCol w="1612552">
                  <a:extLst>
                    <a:ext uri="{9D8B030D-6E8A-4147-A177-3AD203B41FA5}">
                      <a16:colId xmlns:a16="http://schemas.microsoft.com/office/drawing/2014/main" val="1467804308"/>
                    </a:ext>
                  </a:extLst>
                </a:gridCol>
                <a:gridCol w="1610137">
                  <a:extLst>
                    <a:ext uri="{9D8B030D-6E8A-4147-A177-3AD203B41FA5}">
                      <a16:colId xmlns:a16="http://schemas.microsoft.com/office/drawing/2014/main" val="2537495022"/>
                    </a:ext>
                  </a:extLst>
                </a:gridCol>
                <a:gridCol w="2108983">
                  <a:extLst>
                    <a:ext uri="{9D8B030D-6E8A-4147-A177-3AD203B41FA5}">
                      <a16:colId xmlns:a16="http://schemas.microsoft.com/office/drawing/2014/main" val="1672183760"/>
                    </a:ext>
                  </a:extLst>
                </a:gridCol>
                <a:gridCol w="1994716">
                  <a:extLst>
                    <a:ext uri="{9D8B030D-6E8A-4147-A177-3AD203B41FA5}">
                      <a16:colId xmlns:a16="http://schemas.microsoft.com/office/drawing/2014/main" val="13374360"/>
                    </a:ext>
                  </a:extLst>
                </a:gridCol>
                <a:gridCol w="1817616">
                  <a:extLst>
                    <a:ext uri="{9D8B030D-6E8A-4147-A177-3AD203B41FA5}">
                      <a16:colId xmlns:a16="http://schemas.microsoft.com/office/drawing/2014/main" val="3054543006"/>
                    </a:ext>
                  </a:extLst>
                </a:gridCol>
              </a:tblGrid>
              <a:tr h="762693">
                <a:tc>
                  <a:txBody>
                    <a:bodyPr/>
                    <a:lstStyle/>
                    <a:p>
                      <a:pPr algn="ctr"/>
                      <a:r>
                        <a:rPr lang="en-US" sz="1600" dirty="0" smtClean="0">
                          <a:latin typeface="Times New Roman" panose="02020603050405020304" pitchFamily="18" charset="0"/>
                          <a:cs typeface="Times New Roman" panose="02020603050405020304" pitchFamily="18" charset="0"/>
                        </a:rPr>
                        <a:t>POPULATION</a:t>
                      </a:r>
                    </a:p>
                  </a:txBody>
                  <a:tcPr>
                    <a:solidFill>
                      <a:schemeClr val="tx1">
                        <a:lumMod val="85000"/>
                        <a:lumOff val="15000"/>
                      </a:schemeClr>
                    </a:solidFill>
                  </a:tcPr>
                </a:tc>
                <a:tc>
                  <a:txBody>
                    <a:bodyPr/>
                    <a:lstStyle/>
                    <a:p>
                      <a:pPr algn="ctr"/>
                      <a:r>
                        <a:rPr lang="en-US" sz="1600" dirty="0" smtClean="0">
                          <a:latin typeface="Times New Roman" panose="02020603050405020304" pitchFamily="18" charset="0"/>
                          <a:cs typeface="Times New Roman" panose="02020603050405020304" pitchFamily="18" charset="0"/>
                        </a:rPr>
                        <a:t>ECONOMIC/</a:t>
                      </a:r>
                    </a:p>
                    <a:p>
                      <a:pPr algn="ctr"/>
                      <a:r>
                        <a:rPr lang="en-US" sz="1600" dirty="0" smtClean="0">
                          <a:latin typeface="Times New Roman" panose="02020603050405020304" pitchFamily="18" charset="0"/>
                          <a:cs typeface="Times New Roman" panose="02020603050405020304" pitchFamily="18" charset="0"/>
                        </a:rPr>
                        <a:t>INDUSTRIAL</a:t>
                      </a:r>
                    </a:p>
                    <a:p>
                      <a:pPr algn="ctr"/>
                      <a:r>
                        <a:rPr lang="en-US" sz="1600" dirty="0" smtClean="0">
                          <a:latin typeface="Times New Roman" panose="02020603050405020304" pitchFamily="18" charset="0"/>
                          <a:cs typeface="Times New Roman" panose="02020603050405020304" pitchFamily="18" charset="0"/>
                        </a:rPr>
                        <a:t>CAPACITY</a:t>
                      </a:r>
                      <a:endParaRPr lang="en-US" sz="1600" dirty="0">
                        <a:latin typeface="Times New Roman" panose="02020603050405020304" pitchFamily="18" charset="0"/>
                        <a:cs typeface="Times New Roman" panose="02020603050405020304" pitchFamily="18" charset="0"/>
                      </a:endParaRPr>
                    </a:p>
                  </a:txBody>
                  <a:tcPr>
                    <a:solidFill>
                      <a:schemeClr val="tx1">
                        <a:lumMod val="85000"/>
                        <a:lumOff val="15000"/>
                      </a:schemeClr>
                    </a:solidFill>
                  </a:tcPr>
                </a:tc>
                <a:tc>
                  <a:txBody>
                    <a:bodyPr/>
                    <a:lstStyle/>
                    <a:p>
                      <a:pPr algn="ctr"/>
                      <a:r>
                        <a:rPr lang="en-US" sz="1600" dirty="0" smtClean="0">
                          <a:latin typeface="Times New Roman" panose="02020603050405020304" pitchFamily="18" charset="0"/>
                          <a:cs typeface="Times New Roman" panose="02020603050405020304" pitchFamily="18" charset="0"/>
                        </a:rPr>
                        <a:t>FOREIGN</a:t>
                      </a:r>
                    </a:p>
                    <a:p>
                      <a:pPr algn="ctr"/>
                      <a:r>
                        <a:rPr lang="en-US" sz="1600" dirty="0" smtClean="0">
                          <a:latin typeface="Times New Roman" panose="02020603050405020304" pitchFamily="18" charset="0"/>
                          <a:cs typeface="Times New Roman" panose="02020603050405020304" pitchFamily="18" charset="0"/>
                        </a:rPr>
                        <a:t>POLICY</a:t>
                      </a:r>
                      <a:endParaRPr lang="en-US" sz="1600" dirty="0">
                        <a:latin typeface="Times New Roman" panose="02020603050405020304" pitchFamily="18" charset="0"/>
                        <a:cs typeface="Times New Roman" panose="02020603050405020304" pitchFamily="18" charset="0"/>
                      </a:endParaRPr>
                    </a:p>
                  </a:txBody>
                  <a:tcPr>
                    <a:solidFill>
                      <a:schemeClr val="tx1">
                        <a:lumMod val="85000"/>
                        <a:lumOff val="15000"/>
                      </a:schemeClr>
                    </a:solidFill>
                  </a:tcPr>
                </a:tc>
                <a:tc>
                  <a:txBody>
                    <a:bodyPr/>
                    <a:lstStyle/>
                    <a:p>
                      <a:pPr algn="ctr"/>
                      <a:r>
                        <a:rPr lang="en-US" sz="1600" dirty="0" smtClean="0">
                          <a:latin typeface="Times New Roman" panose="02020603050405020304" pitchFamily="18" charset="0"/>
                          <a:cs typeface="Times New Roman" panose="02020603050405020304" pitchFamily="18" charset="0"/>
                        </a:rPr>
                        <a:t>STRATEGY</a:t>
                      </a:r>
                      <a:endParaRPr lang="en-US" sz="1600" dirty="0">
                        <a:latin typeface="Times New Roman" panose="02020603050405020304" pitchFamily="18" charset="0"/>
                        <a:cs typeface="Times New Roman" panose="02020603050405020304" pitchFamily="18" charset="0"/>
                      </a:endParaRPr>
                    </a:p>
                  </a:txBody>
                  <a:tcPr>
                    <a:solidFill>
                      <a:schemeClr val="tx1">
                        <a:lumMod val="85000"/>
                        <a:lumOff val="15000"/>
                      </a:schemeClr>
                    </a:solidFill>
                  </a:tcPr>
                </a:tc>
                <a:tc>
                  <a:txBody>
                    <a:bodyPr/>
                    <a:lstStyle/>
                    <a:p>
                      <a:pPr algn="ctr"/>
                      <a:r>
                        <a:rPr lang="en-US" sz="1600" dirty="0" smtClean="0">
                          <a:latin typeface="Times New Roman" panose="02020603050405020304" pitchFamily="18" charset="0"/>
                          <a:cs typeface="Times New Roman" panose="02020603050405020304" pitchFamily="18" charset="0"/>
                        </a:rPr>
                        <a:t>MOTIVATION/</a:t>
                      </a:r>
                    </a:p>
                    <a:p>
                      <a:pPr algn="ctr"/>
                      <a:r>
                        <a:rPr lang="en-US" sz="1600" dirty="0" smtClean="0">
                          <a:latin typeface="Times New Roman" panose="02020603050405020304" pitchFamily="18" charset="0"/>
                          <a:cs typeface="Times New Roman" panose="02020603050405020304" pitchFamily="18" charset="0"/>
                        </a:rPr>
                        <a:t>ADVANTAGES</a:t>
                      </a:r>
                    </a:p>
                    <a:p>
                      <a:pPr algn="ct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txBody>
                  <a:tcPr>
                    <a:solidFill>
                      <a:schemeClr val="tx1">
                        <a:lumMod val="85000"/>
                        <a:lumOff val="15000"/>
                      </a:schemeClr>
                    </a:solidFill>
                  </a:tcPr>
                </a:tc>
                <a:extLst>
                  <a:ext uri="{0D108BD9-81ED-4DB2-BD59-A6C34878D82A}">
                    <a16:rowId xmlns:a16="http://schemas.microsoft.com/office/drawing/2014/main" val="3903702112"/>
                  </a:ext>
                </a:extLst>
              </a:tr>
              <a:tr h="2585258">
                <a:tc>
                  <a:txBody>
                    <a:bodyPr/>
                    <a:lstStyle/>
                    <a:p>
                      <a:pPr algn="l"/>
                      <a:endParaRPr lang="en-US" dirty="0" smtClean="0">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rPr>
                        <a:t>19.6 million</a:t>
                      </a:r>
                    </a:p>
                    <a:p>
                      <a:pPr marL="0" indent="0" algn="l">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rPr>
                        <a:t>(+3.5 million border)</a:t>
                      </a:r>
                      <a:endParaRPr lang="en-US" dirty="0">
                        <a:latin typeface="Times New Roman" panose="02020603050405020304" pitchFamily="18" charset="0"/>
                        <a:cs typeface="Times New Roman" panose="02020603050405020304" pitchFamily="18" charset="0"/>
                      </a:endParaRPr>
                    </a:p>
                  </a:txBody>
                  <a:tcPr>
                    <a:solidFill>
                      <a:schemeClr val="accent1"/>
                    </a:solidFill>
                  </a:tcPr>
                </a:tc>
                <a:tc>
                  <a:txBody>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22k RR miles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15.5k miles</a:t>
                      </a:r>
                      <a:r>
                        <a:rPr lang="en-US" baseline="0" dirty="0" smtClean="0">
                          <a:latin typeface="Times New Roman" panose="02020603050405020304" pitchFamily="18" charset="0"/>
                          <a:cs typeface="Times New Roman" panose="02020603050405020304" pitchFamily="18" charset="0"/>
                        </a:rPr>
                        <a:t> telegraph</a:t>
                      </a:r>
                    </a:p>
                    <a:p>
                      <a:pPr marL="285750" indent="-2857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$3.6 billion GNP (83.2%)</a:t>
                      </a:r>
                    </a:p>
                    <a:p>
                      <a:pPr marL="285750" indent="-2857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110,000 factories</a:t>
                      </a:r>
                      <a:endParaRPr lang="en-US" dirty="0">
                        <a:latin typeface="Times New Roman" panose="02020603050405020304" pitchFamily="18" charset="0"/>
                        <a:cs typeface="Times New Roman" panose="02020603050405020304" pitchFamily="18" charset="0"/>
                      </a:endParaRPr>
                    </a:p>
                  </a:txBody>
                  <a:tcPr>
                    <a:solidFill>
                      <a:schemeClr val="accent1"/>
                    </a:solidFill>
                  </a:tcPr>
                </a:tc>
                <a:tc>
                  <a:txBody>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Isolationist</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Gov’t-sponsored protectionism</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Goals: </a:t>
                      </a:r>
                      <a:r>
                        <a:rPr lang="en-US" b="1" u="sng" dirty="0" smtClean="0">
                          <a:solidFill>
                            <a:srgbClr val="C00000"/>
                          </a:solidFill>
                          <a:latin typeface="Times New Roman" panose="02020603050405020304" pitchFamily="18" charset="0"/>
                          <a:cs typeface="Times New Roman" panose="02020603050405020304" pitchFamily="18" charset="0"/>
                        </a:rPr>
                        <a:t>Isolate Europe from war; prevent recognition of CSA</a:t>
                      </a:r>
                    </a:p>
                    <a:p>
                      <a:endParaRPr lang="en-US" dirty="0">
                        <a:latin typeface="Times New Roman" panose="02020603050405020304" pitchFamily="18" charset="0"/>
                        <a:cs typeface="Times New Roman" panose="02020603050405020304" pitchFamily="18" charset="0"/>
                      </a:endParaRPr>
                    </a:p>
                  </a:txBody>
                  <a:tcPr>
                    <a:solidFill>
                      <a:schemeClr val="accent1"/>
                    </a:solidFill>
                  </a:tcPr>
                </a:tc>
                <a:tc>
                  <a:txBody>
                    <a:bodyPr/>
                    <a:lstStyle/>
                    <a:p>
                      <a:pPr marL="0" indent="0" algn="ctr">
                        <a:buFont typeface="Arial" panose="020B0604020202020204" pitchFamily="34" charset="0"/>
                        <a:buNone/>
                      </a:pPr>
                      <a:r>
                        <a:rPr lang="en-US" b="1" u="sng" dirty="0" smtClean="0">
                          <a:solidFill>
                            <a:srgbClr val="C00000"/>
                          </a:solidFill>
                          <a:latin typeface="Times New Roman" panose="02020603050405020304" pitchFamily="18" charset="0"/>
                          <a:cs typeface="Times New Roman" panose="02020603050405020304" pitchFamily="18" charset="0"/>
                        </a:rPr>
                        <a:t>ANACONDA</a:t>
                      </a:r>
                    </a:p>
                    <a:p>
                      <a:pPr marL="285750" indent="-28575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Blockade </a:t>
                      </a:r>
                    </a:p>
                    <a:p>
                      <a:pPr marL="285750" indent="-28575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Divide CSA; seize Miss River</a:t>
                      </a:r>
                    </a:p>
                    <a:p>
                      <a:pPr marL="285750" indent="-28575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stake through the heart</a:t>
                      </a:r>
                    </a:p>
                    <a:p>
                      <a:pPr marL="285750" indent="-285750" algn="ctr">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txBody>
                  <a:tcPr>
                    <a:solidFill>
                      <a:schemeClr val="accent1"/>
                    </a:solidFill>
                  </a:tcPr>
                </a:tc>
                <a:tc>
                  <a:txBody>
                    <a:bodyPr/>
                    <a:lstStyle/>
                    <a:p>
                      <a:pPr marL="285750" indent="-285750">
                        <a:buFont typeface="Arial" panose="020B0604020202020204" pitchFamily="34" charset="0"/>
                        <a:buChar char="•"/>
                      </a:pPr>
                      <a:r>
                        <a:rPr lang="en-US" b="1" u="sng" dirty="0" smtClean="0">
                          <a:solidFill>
                            <a:srgbClr val="C00000"/>
                          </a:solidFill>
                          <a:latin typeface="Times New Roman" panose="02020603050405020304" pitchFamily="18" charset="0"/>
                          <a:cs typeface="Times New Roman" panose="02020603050405020304" pitchFamily="18" charset="0"/>
                        </a:rPr>
                        <a:t>Union</a:t>
                      </a:r>
                    </a:p>
                    <a:p>
                      <a:pPr marL="285750" indent="-285750">
                        <a:buFont typeface="Arial" panose="020B0604020202020204" pitchFamily="34" charset="0"/>
                        <a:buChar char="•"/>
                      </a:pPr>
                      <a:r>
                        <a:rPr lang="en-US" b="1" u="sng" dirty="0" smtClean="0">
                          <a:solidFill>
                            <a:srgbClr val="C00000"/>
                          </a:solidFill>
                          <a:latin typeface="Times New Roman" panose="02020603050405020304" pitchFamily="18" charset="0"/>
                          <a:cs typeface="Times New Roman" panose="02020603050405020304" pitchFamily="18" charset="0"/>
                        </a:rPr>
                        <a:t>Liberation (after 1863)</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Resources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Government</a:t>
                      </a:r>
                    </a:p>
                    <a:p>
                      <a:pPr marL="0" indent="0" algn="ctr">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Enlistment troubles;</a:t>
                      </a:r>
                      <a:r>
                        <a:rPr lang="en-US" baseline="0" dirty="0" smtClean="0">
                          <a:latin typeface="Times New Roman" panose="02020603050405020304" pitchFamily="18" charset="0"/>
                          <a:cs typeface="Times New Roman" panose="02020603050405020304" pitchFamily="18" charset="0"/>
                        </a:rPr>
                        <a:t> 1863 conscription </a:t>
                      </a:r>
                    </a:p>
                  </a:txBody>
                  <a:tcPr>
                    <a:solidFill>
                      <a:schemeClr val="accent1"/>
                    </a:solidFill>
                  </a:tcPr>
                </a:tc>
                <a:extLst>
                  <a:ext uri="{0D108BD9-81ED-4DB2-BD59-A6C34878D82A}">
                    <a16:rowId xmlns:a16="http://schemas.microsoft.com/office/drawing/2014/main" val="2715795044"/>
                  </a:ext>
                </a:extLst>
              </a:tr>
              <a:tr h="3135515">
                <a:tc>
                  <a:txBody>
                    <a:bodyPr/>
                    <a:lstStyle/>
                    <a:p>
                      <a:pPr algn="l"/>
                      <a:endParaRPr lang="en-US" dirty="0" smtClean="0">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rPr>
                        <a:t>9.1 million</a:t>
                      </a:r>
                    </a:p>
                    <a:p>
                      <a:pPr marL="0" indent="0" algn="l">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rPr>
                        <a:t>(-3.8 million slave)</a:t>
                      </a:r>
                      <a:endParaRPr lang="en-US" dirty="0">
                        <a:latin typeface="Times New Roman" panose="02020603050405020304" pitchFamily="18" charset="0"/>
                        <a:cs typeface="Times New Roman" panose="02020603050405020304" pitchFamily="18" charset="0"/>
                      </a:endParaRPr>
                    </a:p>
                  </a:txBody>
                  <a:tcPr>
                    <a:solidFill>
                      <a:schemeClr val="bg1">
                        <a:lumMod val="65000"/>
                      </a:schemeClr>
                    </a:solidFill>
                  </a:tcPr>
                </a:tc>
                <a:tc>
                  <a:txBody>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8500 RR miles</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1.4k</a:t>
                      </a:r>
                      <a:r>
                        <a:rPr lang="en-US" baseline="0" dirty="0" smtClean="0">
                          <a:latin typeface="Times New Roman" panose="02020603050405020304" pitchFamily="18" charset="0"/>
                          <a:cs typeface="Times New Roman" panose="02020603050405020304" pitchFamily="18" charset="0"/>
                        </a:rPr>
                        <a:t> miles telegraph</a:t>
                      </a:r>
                    </a:p>
                    <a:p>
                      <a:pPr marL="285750" indent="-2857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$7.3 million GNP (16.7%)</a:t>
                      </a:r>
                    </a:p>
                    <a:p>
                      <a:pPr marL="285750" indent="-28575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1800 factories</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txBody>
                  <a:tcPr>
                    <a:solidFill>
                      <a:schemeClr val="bg1">
                        <a:lumMod val="65000"/>
                      </a:schemeClr>
                    </a:solidFill>
                  </a:tcPr>
                </a:tc>
                <a:tc>
                  <a:txBody>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Free trade</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No non-economic foreign policy</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Goals: </a:t>
                      </a:r>
                      <a:r>
                        <a:rPr lang="en-US" b="1" u="sng" dirty="0" smtClean="0">
                          <a:solidFill>
                            <a:srgbClr val="C00000"/>
                          </a:solidFill>
                          <a:latin typeface="Times New Roman" panose="02020603050405020304" pitchFamily="18" charset="0"/>
                          <a:cs typeface="Times New Roman" panose="02020603050405020304" pitchFamily="18" charset="0"/>
                        </a:rPr>
                        <a:t>British/ French</a:t>
                      </a:r>
                      <a:r>
                        <a:rPr lang="en-US" b="1" u="sng" baseline="0" dirty="0" smtClean="0">
                          <a:solidFill>
                            <a:srgbClr val="C00000"/>
                          </a:solidFill>
                          <a:latin typeface="Times New Roman" panose="02020603050405020304" pitchFamily="18" charset="0"/>
                          <a:cs typeface="Times New Roman" panose="02020603050405020304" pitchFamily="18" charset="0"/>
                        </a:rPr>
                        <a:t> recognition</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USA trade </a:t>
                      </a:r>
                      <a:endParaRPr lang="en-US" dirty="0">
                        <a:latin typeface="Times New Roman" panose="02020603050405020304" pitchFamily="18" charset="0"/>
                        <a:cs typeface="Times New Roman" panose="02020603050405020304" pitchFamily="18" charset="0"/>
                      </a:endParaRPr>
                    </a:p>
                  </a:txBody>
                  <a:tcPr>
                    <a:solidFill>
                      <a:schemeClr val="bg1">
                        <a:lumMod val="65000"/>
                      </a:schemeClr>
                    </a:solidFill>
                  </a:tcPr>
                </a:tc>
                <a:tc>
                  <a:txBody>
                    <a:bodyPr/>
                    <a:lstStyle/>
                    <a:p>
                      <a:pPr algn="ctr"/>
                      <a:r>
                        <a:rPr lang="en-US" b="1" u="sng" dirty="0" smtClean="0">
                          <a:solidFill>
                            <a:srgbClr val="C00000"/>
                          </a:solidFill>
                          <a:latin typeface="Times New Roman" panose="02020603050405020304" pitchFamily="18" charset="0"/>
                          <a:cs typeface="Times New Roman" panose="02020603050405020304" pitchFamily="18" charset="0"/>
                        </a:rPr>
                        <a:t>DEFENSIVE</a:t>
                      </a:r>
                    </a:p>
                    <a:p>
                      <a:pPr marL="285750" indent="-28575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Offensive in nature; make use of </a:t>
                      </a:r>
                      <a:r>
                        <a:rPr lang="en-US" b="1" u="sng" dirty="0" smtClean="0">
                          <a:solidFill>
                            <a:srgbClr val="C00000"/>
                          </a:solidFill>
                          <a:latin typeface="Times New Roman" panose="02020603050405020304" pitchFamily="18" charset="0"/>
                          <a:cs typeface="Times New Roman" panose="02020603050405020304" pitchFamily="18" charset="0"/>
                        </a:rPr>
                        <a:t>mobility and maneuver</a:t>
                      </a:r>
                    </a:p>
                    <a:p>
                      <a:pPr marL="285750" indent="-28575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Foreign recognition</a:t>
                      </a:r>
                      <a:endParaRPr lang="en-US" dirty="0">
                        <a:latin typeface="Times New Roman" panose="02020603050405020304" pitchFamily="18" charset="0"/>
                        <a:cs typeface="Times New Roman" panose="02020603050405020304" pitchFamily="18" charset="0"/>
                      </a:endParaRPr>
                    </a:p>
                  </a:txBody>
                  <a:tcPr>
                    <a:solidFill>
                      <a:schemeClr val="bg1">
                        <a:lumMod val="65000"/>
                      </a:schemeClr>
                    </a:solidFill>
                  </a:tcPr>
                </a:tc>
                <a:tc>
                  <a:txBody>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Independence</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Leadership</a:t>
                      </a:r>
                    </a:p>
                    <a:p>
                      <a:pPr marL="0" indent="0" algn="ctr">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b="1" u="sng" dirty="0" smtClean="0">
                          <a:solidFill>
                            <a:srgbClr val="C00000"/>
                          </a:solidFill>
                          <a:latin typeface="Times New Roman" panose="02020603050405020304" pitchFamily="18" charset="0"/>
                          <a:cs typeface="Times New Roman" panose="02020603050405020304" pitchFamily="18" charset="0"/>
                        </a:rPr>
                        <a:t>Non-renewable manpower</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Conscription 1862</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Government</a:t>
                      </a:r>
                      <a:endParaRPr lang="en-US" dirty="0">
                        <a:latin typeface="Times New Roman" panose="02020603050405020304" pitchFamily="18" charset="0"/>
                        <a:cs typeface="Times New Roman" panose="02020603050405020304" pitchFamily="18" charset="0"/>
                      </a:endParaRPr>
                    </a:p>
                  </a:txBody>
                  <a:tcPr>
                    <a:solidFill>
                      <a:schemeClr val="bg1">
                        <a:lumMod val="65000"/>
                      </a:schemeClr>
                    </a:solidFill>
                  </a:tcPr>
                </a:tc>
                <a:extLst>
                  <a:ext uri="{0D108BD9-81ED-4DB2-BD59-A6C34878D82A}">
                    <a16:rowId xmlns:a16="http://schemas.microsoft.com/office/drawing/2014/main" val="384850680"/>
                  </a:ext>
                </a:extLst>
              </a:tr>
            </a:tbl>
          </a:graphicData>
        </a:graphic>
      </p:graphicFrame>
    </p:spTree>
    <p:extLst>
      <p:ext uri="{BB962C8B-B14F-4D97-AF65-F5344CB8AC3E}">
        <p14:creationId xmlns:p14="http://schemas.microsoft.com/office/powerpoint/2010/main" val="271725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28650" y="-404949"/>
            <a:ext cx="7886700" cy="104503"/>
          </a:xfrm>
        </p:spPr>
        <p:txBody>
          <a:bodyPr>
            <a:normAutofit fontScale="90000"/>
          </a:bodyPr>
          <a:lstStyle/>
          <a:p>
            <a:endParaRPr lang="en-US" dirty="0"/>
          </a:p>
        </p:txBody>
      </p:sp>
      <p:pic>
        <p:nvPicPr>
          <p:cNvPr id="1026" name="Picture 2" descr="Image result for child soldiers american civil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38" y="145416"/>
            <a:ext cx="2548436" cy="34135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ild_soldier_in_the_US_Civil_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409405" y="145416"/>
            <a:ext cx="2374173" cy="34018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4" descr="Image result for child soldiers american civil wa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648994" y="157162"/>
            <a:ext cx="2373522" cy="33901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638" y="3610357"/>
            <a:ext cx="2548436" cy="32476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9405" y="3610357"/>
            <a:ext cx="2374173" cy="31962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hild soldiers american civil w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8994" y="3610357"/>
            <a:ext cx="2373522" cy="3247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203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320"/>
            <a:ext cx="7886700" cy="52251"/>
          </a:xfrm>
        </p:spPr>
        <p:txBody>
          <a:bodyPr>
            <a:normAutofit fontScale="90000"/>
          </a:bodyPr>
          <a:lstStyle/>
          <a:p>
            <a:endParaRPr lang="en-US" dirty="0"/>
          </a:p>
        </p:txBody>
      </p:sp>
      <p:sp>
        <p:nvSpPr>
          <p:cNvPr id="3" name="Content Placeholder 2"/>
          <p:cNvSpPr>
            <a:spLocks noGrp="1"/>
          </p:cNvSpPr>
          <p:nvPr>
            <p:ph idx="1"/>
          </p:nvPr>
        </p:nvSpPr>
        <p:spPr>
          <a:xfrm>
            <a:off x="628650" y="1"/>
            <a:ext cx="7886700" cy="627016"/>
          </a:xfrm>
        </p:spPr>
        <p:txBody>
          <a:bodyPr>
            <a:normAutofit fontScale="92500" lnSpcReduction="10000"/>
          </a:bodyPr>
          <a:lstStyle/>
          <a:p>
            <a:pPr marL="0" indent="0" algn="ctr">
              <a:buNone/>
            </a:pPr>
            <a:r>
              <a:rPr lang="en-US" sz="4400" dirty="0" smtClean="0">
                <a:solidFill>
                  <a:schemeClr val="bg1"/>
                </a:solidFill>
                <a:latin typeface="Times New Roman" panose="02020603050405020304" pitchFamily="18" charset="0"/>
                <a:cs typeface="Times New Roman" panose="02020603050405020304" pitchFamily="18" charset="0"/>
              </a:rPr>
              <a:t>ANACONDA</a:t>
            </a:r>
            <a:endParaRPr lang="en-US" sz="4400" dirty="0">
              <a:solidFill>
                <a:schemeClr val="bg1"/>
              </a:solidFill>
              <a:latin typeface="Times New Roman" panose="02020603050405020304" pitchFamily="18" charset="0"/>
              <a:cs typeface="Times New Roman" panose="02020603050405020304" pitchFamily="18" charset="0"/>
            </a:endParaRPr>
          </a:p>
        </p:txBody>
      </p:sp>
      <p:pic>
        <p:nvPicPr>
          <p:cNvPr id="4" name="Picture 4"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627017"/>
            <a:ext cx="9144000" cy="62309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10856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4656"/>
            <a:ext cx="9208654" cy="632979"/>
          </a:xfrm>
        </p:spPr>
        <p:txBody>
          <a:bodyPr>
            <a:normAutofit fontScale="90000"/>
          </a:bodyPr>
          <a:lstStyle/>
          <a:p>
            <a:pPr algn="ctr"/>
            <a:r>
              <a:rPr lang="en-US" dirty="0" smtClean="0">
                <a:solidFill>
                  <a:schemeClr val="bg1"/>
                </a:solidFill>
                <a:latin typeface="Times New Roman" panose="02020603050405020304" pitchFamily="18" charset="0"/>
                <a:cs typeface="Times New Roman" panose="02020603050405020304" pitchFamily="18" charset="0"/>
              </a:rPr>
              <a:t>How </a:t>
            </a:r>
            <a:r>
              <a:rPr lang="en-US" smtClean="0">
                <a:solidFill>
                  <a:schemeClr val="bg1"/>
                </a:solidFill>
                <a:latin typeface="Times New Roman" panose="02020603050405020304" pitchFamily="18" charset="0"/>
                <a:cs typeface="Times New Roman" panose="02020603050405020304" pitchFamily="18" charset="0"/>
              </a:rPr>
              <a:t>in the </a:t>
            </a:r>
            <a:r>
              <a:rPr lang="en-US" dirty="0" smtClean="0">
                <a:solidFill>
                  <a:schemeClr val="bg1"/>
                </a:solidFill>
                <a:latin typeface="Times New Roman" panose="02020603050405020304" pitchFamily="18" charset="0"/>
                <a:cs typeface="Times New Roman" panose="02020603050405020304" pitchFamily="18" charset="0"/>
              </a:rPr>
              <a:t>World Did We Get To This?</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647748" y="5061527"/>
            <a:ext cx="3389745" cy="1456744"/>
          </a:xfrm>
        </p:spPr>
        <p:txBody>
          <a:bodyPr>
            <a:normAutofit/>
          </a:bodyPr>
          <a:lstStyle/>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Fort Sumter</a:t>
            </a:r>
          </a:p>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12 April 1861</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0" y="3735977"/>
            <a:ext cx="5467928" cy="3122023"/>
          </a:xfrm>
          <a:prstGeom prst="rect">
            <a:avLst/>
          </a:prstGeom>
        </p:spPr>
      </p:pic>
      <p:sp>
        <p:nvSpPr>
          <p:cNvPr id="7" name="AutoShape 6"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stretch>
            <a:fillRect/>
          </a:stretch>
        </p:blipFill>
        <p:spPr>
          <a:xfrm>
            <a:off x="1" y="697635"/>
            <a:ext cx="5467928" cy="2941492"/>
          </a:xfrm>
          <a:prstGeom prst="rect">
            <a:avLst/>
          </a:prstGeom>
        </p:spPr>
      </p:pic>
      <p:pic>
        <p:nvPicPr>
          <p:cNvPr id="9" name="Picture 8"/>
          <p:cNvPicPr>
            <a:picLocks noChangeAspect="1"/>
          </p:cNvPicPr>
          <p:nvPr/>
        </p:nvPicPr>
        <p:blipFill>
          <a:blip r:embed="rId4"/>
          <a:stretch>
            <a:fillRect/>
          </a:stretch>
        </p:blipFill>
        <p:spPr>
          <a:xfrm>
            <a:off x="5647749" y="697635"/>
            <a:ext cx="3496251" cy="4363892"/>
          </a:xfrm>
          <a:prstGeom prst="rect">
            <a:avLst/>
          </a:prstGeom>
        </p:spPr>
      </p:pic>
    </p:spTree>
    <p:extLst>
      <p:ext uri="{BB962C8B-B14F-4D97-AF65-F5344CB8AC3E}">
        <p14:creationId xmlns:p14="http://schemas.microsoft.com/office/powerpoint/2010/main" val="3788700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837"/>
            <a:ext cx="9144000" cy="600364"/>
          </a:xfrm>
        </p:spPr>
        <p:txBody>
          <a:bodyPr>
            <a:normAutofit fontScale="90000"/>
          </a:bodyP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solidFill>
                <a:schemeClr val="bg1"/>
              </a:solidFill>
            </a:endParaRPr>
          </a:p>
        </p:txBody>
      </p:sp>
      <p:pic>
        <p:nvPicPr>
          <p:cNvPr id="717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27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28650" y="-738909"/>
            <a:ext cx="7886700" cy="15701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92500"/>
          </a:bodyPr>
          <a:lstStyle/>
          <a:p>
            <a:r>
              <a:rPr lang="en-US" sz="2400" dirty="0" smtClean="0">
                <a:solidFill>
                  <a:schemeClr val="bg1"/>
                </a:solidFill>
                <a:latin typeface="Times New Roman" panose="02020603050405020304" pitchFamily="18" charset="0"/>
                <a:cs typeface="Times New Roman" panose="02020603050405020304" pitchFamily="18" charset="0"/>
              </a:rPr>
              <a:t>1861</a:t>
            </a:r>
          </a:p>
          <a:p>
            <a:pPr lvl="1"/>
            <a:r>
              <a:rPr lang="en-US" dirty="0">
                <a:solidFill>
                  <a:schemeClr val="bg1"/>
                </a:solidFill>
                <a:latin typeface="Times New Roman" panose="02020603050405020304" pitchFamily="18" charset="0"/>
                <a:cs typeface="Times New Roman" panose="02020603050405020304" pitchFamily="18" charset="0"/>
              </a:rPr>
              <a:t>July: </a:t>
            </a:r>
            <a:r>
              <a:rPr lang="en-US" b="1" dirty="0">
                <a:solidFill>
                  <a:schemeClr val="bg1"/>
                </a:solidFill>
                <a:latin typeface="Times New Roman" panose="02020603050405020304" pitchFamily="18" charset="0"/>
                <a:cs typeface="Times New Roman" panose="02020603050405020304" pitchFamily="18" charset="0"/>
              </a:rPr>
              <a:t>1st Manassas </a:t>
            </a:r>
            <a:r>
              <a:rPr lang="en-US" dirty="0">
                <a:solidFill>
                  <a:schemeClr val="bg1"/>
                </a:solidFill>
                <a:latin typeface="Times New Roman" panose="02020603050405020304" pitchFamily="18" charset="0"/>
                <a:cs typeface="Times New Roman" panose="02020603050405020304" pitchFamily="18" charset="0"/>
              </a:rPr>
              <a:t>(Bull Run</a:t>
            </a:r>
            <a:r>
              <a:rPr lang="en-US" dirty="0" smtClean="0">
                <a:solidFill>
                  <a:schemeClr val="bg1"/>
                </a:solidFill>
                <a:latin typeface="Times New Roman" panose="02020603050405020304" pitchFamily="18" charset="0"/>
                <a:cs typeface="Times New Roman" panose="02020603050405020304" pitchFamily="18" charset="0"/>
              </a:rPr>
              <a:t>), CSA</a:t>
            </a:r>
            <a:endParaRPr lang="en-US" dirty="0">
              <a:solidFill>
                <a:schemeClr val="bg1"/>
              </a:solidFill>
              <a:latin typeface="Times New Roman" panose="02020603050405020304" pitchFamily="18" charset="0"/>
              <a:cs typeface="Times New Roman" panose="02020603050405020304" pitchFamily="18" charset="0"/>
            </a:endParaRPr>
          </a:p>
          <a:p>
            <a:pPr lvl="1"/>
            <a:r>
              <a:rPr lang="en-US" dirty="0">
                <a:solidFill>
                  <a:schemeClr val="bg1"/>
                </a:solidFill>
                <a:latin typeface="Times New Roman" panose="02020603050405020304" pitchFamily="18" charset="0"/>
                <a:cs typeface="Times New Roman" panose="02020603050405020304" pitchFamily="18" charset="0"/>
              </a:rPr>
              <a:t>August: Wilson’s Creek (Mo), </a:t>
            </a:r>
            <a:r>
              <a:rPr lang="en-US" dirty="0">
                <a:solidFill>
                  <a:srgbClr val="FFC000"/>
                </a:solidFill>
                <a:latin typeface="Times New Roman" panose="02020603050405020304" pitchFamily="18" charset="0"/>
                <a:cs typeface="Times New Roman" panose="02020603050405020304" pitchFamily="18" charset="0"/>
              </a:rPr>
              <a:t>Fremont’s Emancipation </a:t>
            </a:r>
            <a:r>
              <a:rPr lang="en-US" dirty="0" smtClean="0">
                <a:solidFill>
                  <a:srgbClr val="FFC000"/>
                </a:solidFill>
                <a:latin typeface="Times New Roman" panose="02020603050405020304" pitchFamily="18" charset="0"/>
                <a:cs typeface="Times New Roman" panose="02020603050405020304" pitchFamily="18" charset="0"/>
              </a:rPr>
              <a:t>Edict</a:t>
            </a:r>
            <a:r>
              <a:rPr lang="en-US" dirty="0" smtClean="0">
                <a:solidFill>
                  <a:schemeClr val="bg1"/>
                </a:solidFill>
                <a:latin typeface="Times New Roman" panose="02020603050405020304" pitchFamily="18" charset="0"/>
                <a:cs typeface="Times New Roman" panose="02020603050405020304" pitchFamily="18" charset="0"/>
              </a:rPr>
              <a:t>, CSA</a:t>
            </a:r>
            <a:endParaRPr lang="en-US" dirty="0">
              <a:solidFill>
                <a:schemeClr val="bg1"/>
              </a:solidFill>
              <a:latin typeface="Times New Roman" panose="02020603050405020304" pitchFamily="18" charset="0"/>
              <a:cs typeface="Times New Roman" panose="02020603050405020304" pitchFamily="18" charset="0"/>
            </a:endParaRPr>
          </a:p>
          <a:p>
            <a:pPr marL="457200" lvl="1" indent="0">
              <a:buNone/>
            </a:pPr>
            <a:r>
              <a:rPr lang="en-US" dirty="0" smtClean="0">
                <a:solidFill>
                  <a:schemeClr val="bg1"/>
                </a:solidFill>
                <a:latin typeface="Times New Roman" panose="02020603050405020304" pitchFamily="18" charset="0"/>
                <a:cs typeface="Times New Roman" panose="02020603050405020304" pitchFamily="18" charset="0"/>
              </a:rPr>
              <a:t>      “ As </a:t>
            </a:r>
            <a:r>
              <a:rPr lang="en-US" dirty="0">
                <a:solidFill>
                  <a:schemeClr val="bg1"/>
                </a:solidFill>
                <a:latin typeface="Times New Roman" panose="02020603050405020304" pitchFamily="18" charset="0"/>
                <a:cs typeface="Times New Roman" panose="02020603050405020304" pitchFamily="18" charset="0"/>
              </a:rPr>
              <a:t>to General Fremont’s order, I cannot agree with </a:t>
            </a:r>
            <a:r>
              <a:rPr lang="en-US" dirty="0" smtClean="0">
                <a:solidFill>
                  <a:schemeClr val="bg1"/>
                </a:solidFill>
                <a:latin typeface="Times New Roman" panose="02020603050405020304" pitchFamily="18" charset="0"/>
                <a:cs typeface="Times New Roman" panose="02020603050405020304" pitchFamily="18" charset="0"/>
              </a:rPr>
              <a:t>the confiscation </a:t>
            </a:r>
            <a:r>
              <a:rPr lang="en-US" dirty="0">
                <a:solidFill>
                  <a:schemeClr val="bg1"/>
                </a:solidFill>
                <a:latin typeface="Times New Roman" panose="02020603050405020304" pitchFamily="18" charset="0"/>
                <a:cs typeface="Times New Roman" panose="02020603050405020304" pitchFamily="18" charset="0"/>
              </a:rPr>
              <a:t>of </a:t>
            </a:r>
            <a:r>
              <a:rPr lang="en-US" dirty="0" smtClean="0">
                <a:solidFill>
                  <a:schemeClr val="bg1"/>
                </a:solidFill>
                <a:latin typeface="Times New Roman" panose="02020603050405020304" pitchFamily="18" charset="0"/>
                <a:cs typeface="Times New Roman" panose="02020603050405020304" pitchFamily="18" charset="0"/>
              </a:rPr>
              <a:t>  </a:t>
            </a:r>
          </a:p>
          <a:p>
            <a:pPr marL="457200" lvl="1"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personal </a:t>
            </a:r>
            <a:r>
              <a:rPr lang="en-US" dirty="0">
                <a:solidFill>
                  <a:schemeClr val="bg1"/>
                </a:solidFill>
                <a:latin typeface="Times New Roman" panose="02020603050405020304" pitchFamily="18" charset="0"/>
                <a:cs typeface="Times New Roman" panose="02020603050405020304" pitchFamily="18" charset="0"/>
              </a:rPr>
              <a:t>property involving the liberation </a:t>
            </a:r>
            <a:r>
              <a:rPr lang="en-US" dirty="0" smtClean="0">
                <a:solidFill>
                  <a:schemeClr val="bg1"/>
                </a:solidFill>
                <a:latin typeface="Times New Roman" panose="02020603050405020304" pitchFamily="18" charset="0"/>
                <a:cs typeface="Times New Roman" panose="02020603050405020304" pitchFamily="18" charset="0"/>
              </a:rPr>
              <a:t>of </a:t>
            </a:r>
            <a:r>
              <a:rPr lang="en-US" dirty="0">
                <a:solidFill>
                  <a:schemeClr val="bg1"/>
                </a:solidFill>
                <a:latin typeface="Times New Roman" panose="02020603050405020304" pitchFamily="18" charset="0"/>
                <a:cs typeface="Times New Roman" panose="02020603050405020304" pitchFamily="18" charset="0"/>
              </a:rPr>
              <a:t>slaves . . . this is entirely a </a:t>
            </a:r>
            <a:r>
              <a:rPr lang="en-US" dirty="0" smtClean="0">
                <a:solidFill>
                  <a:schemeClr val="bg1"/>
                </a:solidFill>
                <a:latin typeface="Times New Roman" panose="02020603050405020304" pitchFamily="18" charset="0"/>
                <a:cs typeface="Times New Roman" panose="02020603050405020304" pitchFamily="18" charset="0"/>
              </a:rPr>
              <a:t> </a:t>
            </a:r>
          </a:p>
          <a:p>
            <a:pPr marL="457200" lvl="1" indent="0">
              <a:buNone/>
            </a:pPr>
            <a:r>
              <a:rPr lang="en-US" i="1" dirty="0">
                <a:solidFill>
                  <a:schemeClr val="bg1"/>
                </a:solidFill>
                <a:latin typeface="Times New Roman" panose="02020603050405020304" pitchFamily="18" charset="0"/>
                <a:cs typeface="Times New Roman" panose="02020603050405020304" pitchFamily="18" charset="0"/>
              </a:rPr>
              <a:t> </a:t>
            </a:r>
            <a:r>
              <a:rPr lang="en-US" i="1" dirty="0" smtClean="0">
                <a:solidFill>
                  <a:schemeClr val="bg1"/>
                </a:solidFill>
                <a:latin typeface="Times New Roman" panose="02020603050405020304" pitchFamily="18" charset="0"/>
                <a:cs typeface="Times New Roman" panose="02020603050405020304" pitchFamily="18" charset="0"/>
              </a:rPr>
              <a:t>     political</a:t>
            </a:r>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move, void of </a:t>
            </a:r>
            <a:r>
              <a:rPr lang="en-US" dirty="0" smtClean="0">
                <a:solidFill>
                  <a:schemeClr val="bg1"/>
                </a:solidFill>
                <a:latin typeface="Times New Roman" panose="02020603050405020304" pitchFamily="18" charset="0"/>
                <a:cs typeface="Times New Roman" panose="02020603050405020304" pitchFamily="18" charset="0"/>
              </a:rPr>
              <a:t> Congressional approval</a:t>
            </a:r>
            <a:r>
              <a:rPr lang="en-US" dirty="0">
                <a:solidFill>
                  <a:schemeClr val="bg1"/>
                </a:solidFill>
                <a:latin typeface="Times New Roman" panose="02020603050405020304" pitchFamily="18" charset="0"/>
                <a:cs typeface="Times New Roman" panose="02020603050405020304" pitchFamily="18" charset="0"/>
              </a:rPr>
              <a:t>, and not within the </a:t>
            </a:r>
            <a:endParaRPr lang="en-US" dirty="0" smtClean="0">
              <a:solidFill>
                <a:schemeClr val="bg1"/>
              </a:solidFill>
              <a:latin typeface="Times New Roman" panose="02020603050405020304" pitchFamily="18" charset="0"/>
              <a:cs typeface="Times New Roman" panose="02020603050405020304" pitchFamily="18" charset="0"/>
            </a:endParaRPr>
          </a:p>
          <a:p>
            <a:pPr marL="457200" lvl="1"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range </a:t>
            </a:r>
            <a:r>
              <a:rPr lang="en-US" dirty="0">
                <a:solidFill>
                  <a:schemeClr val="bg1"/>
                </a:solidFill>
                <a:latin typeface="Times New Roman" panose="02020603050405020304" pitchFamily="18" charset="0"/>
                <a:cs typeface="Times New Roman" panose="02020603050405020304" pitchFamily="18" charset="0"/>
              </a:rPr>
              <a:t>of </a:t>
            </a:r>
            <a:r>
              <a:rPr lang="en-US" dirty="0" smtClean="0">
                <a:solidFill>
                  <a:schemeClr val="bg1"/>
                </a:solidFill>
                <a:latin typeface="Times New Roman" panose="02020603050405020304" pitchFamily="18" charset="0"/>
                <a:cs typeface="Times New Roman" panose="02020603050405020304" pitchFamily="18" charset="0"/>
              </a:rPr>
              <a:t>any military </a:t>
            </a:r>
            <a:r>
              <a:rPr lang="en-US" dirty="0">
                <a:solidFill>
                  <a:schemeClr val="bg1"/>
                </a:solidFill>
                <a:latin typeface="Times New Roman" panose="02020603050405020304" pitchFamily="18" charset="0"/>
                <a:cs typeface="Times New Roman" panose="02020603050405020304" pitchFamily="18" charset="0"/>
              </a:rPr>
              <a:t>law </a:t>
            </a:r>
            <a:r>
              <a:rPr lang="en-US" dirty="0" smtClean="0">
                <a:solidFill>
                  <a:schemeClr val="bg1"/>
                </a:solidFill>
                <a:latin typeface="Times New Roman" panose="02020603050405020304" pitchFamily="18" charset="0"/>
                <a:cs typeface="Times New Roman" panose="02020603050405020304" pitchFamily="18" charset="0"/>
              </a:rPr>
              <a:t>or necessity and therefore unconstitutional; as  </a:t>
            </a:r>
          </a:p>
          <a:p>
            <a:pPr marL="457200" lvl="1"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Commander </a:t>
            </a:r>
            <a:r>
              <a:rPr lang="en-US" dirty="0">
                <a:solidFill>
                  <a:schemeClr val="bg1"/>
                </a:solidFill>
                <a:latin typeface="Times New Roman" panose="02020603050405020304" pitchFamily="18" charset="0"/>
                <a:cs typeface="Times New Roman" panose="02020603050405020304" pitchFamily="18" charset="0"/>
              </a:rPr>
              <a:t>in Chief </a:t>
            </a:r>
            <a:r>
              <a:rPr lang="en-US" dirty="0" smtClean="0">
                <a:solidFill>
                  <a:schemeClr val="bg1"/>
                </a:solidFill>
                <a:latin typeface="Times New Roman" panose="02020603050405020304" pitchFamily="18" charset="0"/>
                <a:cs typeface="Times New Roman" panose="02020603050405020304" pitchFamily="18" charset="0"/>
              </a:rPr>
              <a:t>I hereby </a:t>
            </a:r>
            <a:r>
              <a:rPr lang="en-US" dirty="0">
                <a:solidFill>
                  <a:schemeClr val="bg1"/>
                </a:solidFill>
                <a:latin typeface="Times New Roman" panose="02020603050405020304" pitchFamily="18" charset="0"/>
                <a:cs typeface="Times New Roman" panose="02020603050405020304" pitchFamily="18" charset="0"/>
              </a:rPr>
              <a:t>remand the </a:t>
            </a:r>
            <a:r>
              <a:rPr lang="en-US" dirty="0" smtClean="0">
                <a:solidFill>
                  <a:schemeClr val="bg1"/>
                </a:solidFill>
                <a:latin typeface="Times New Roman" panose="02020603050405020304" pitchFamily="18" charset="0"/>
                <a:cs typeface="Times New Roman" panose="02020603050405020304" pitchFamily="18" charset="0"/>
              </a:rPr>
              <a:t>proclamation.”</a:t>
            </a:r>
          </a:p>
          <a:p>
            <a:pPr marL="457200" lvl="1" indent="0">
              <a:buNone/>
            </a:pPr>
            <a:endParaRPr lang="en-US" dirty="0">
              <a:solidFill>
                <a:schemeClr val="bg1"/>
              </a:solidFill>
              <a:latin typeface="Times New Roman" panose="02020603050405020304" pitchFamily="18" charset="0"/>
              <a:cs typeface="Times New Roman" panose="02020603050405020304" pitchFamily="18" charset="0"/>
            </a:endParaRPr>
          </a:p>
          <a:p>
            <a:r>
              <a:rPr lang="en-US" sz="2400" dirty="0" smtClean="0">
                <a:solidFill>
                  <a:schemeClr val="bg1"/>
                </a:solidFill>
                <a:latin typeface="Times New Roman" panose="02020603050405020304" pitchFamily="18" charset="0"/>
                <a:cs typeface="Times New Roman" panose="02020603050405020304" pitchFamily="18" charset="0"/>
              </a:rPr>
              <a:t>1862</a:t>
            </a:r>
          </a:p>
          <a:p>
            <a:pPr lvl="1"/>
            <a:r>
              <a:rPr lang="en-US" dirty="0" smtClean="0">
                <a:solidFill>
                  <a:schemeClr val="bg1"/>
                </a:solidFill>
                <a:latin typeface="Times New Roman" panose="02020603050405020304" pitchFamily="18" charset="0"/>
                <a:cs typeface="Times New Roman" panose="02020603050405020304" pitchFamily="18" charset="0"/>
              </a:rPr>
              <a:t>The West (operations on the Mississippi)</a:t>
            </a:r>
          </a:p>
          <a:p>
            <a:pPr lvl="2"/>
            <a:r>
              <a:rPr lang="en-US" sz="2400" dirty="0">
                <a:solidFill>
                  <a:schemeClr val="bg1"/>
                </a:solidFill>
                <a:latin typeface="Times New Roman" panose="02020603050405020304" pitchFamily="18" charset="0"/>
                <a:cs typeface="Times New Roman" panose="02020603050405020304" pitchFamily="18" charset="0"/>
              </a:rPr>
              <a:t>Donaldson and Henry (January/February), </a:t>
            </a:r>
            <a:r>
              <a:rPr lang="en-US" sz="2400" dirty="0" smtClean="0">
                <a:solidFill>
                  <a:schemeClr val="bg1"/>
                </a:solidFill>
                <a:latin typeface="Times New Roman" panose="02020603050405020304" pitchFamily="18" charset="0"/>
                <a:cs typeface="Times New Roman" panose="02020603050405020304" pitchFamily="18" charset="0"/>
              </a:rPr>
              <a:t>Grant, USA</a:t>
            </a:r>
            <a:endParaRPr lang="en-US" sz="2400" dirty="0">
              <a:solidFill>
                <a:schemeClr val="bg1"/>
              </a:solidFill>
              <a:latin typeface="Times New Roman" panose="02020603050405020304" pitchFamily="18" charset="0"/>
              <a:cs typeface="Times New Roman" panose="02020603050405020304" pitchFamily="18" charset="0"/>
            </a:endParaRPr>
          </a:p>
          <a:p>
            <a:pPr lvl="2"/>
            <a:r>
              <a:rPr lang="en-US" sz="2400" b="1" dirty="0">
                <a:solidFill>
                  <a:schemeClr val="bg1"/>
                </a:solidFill>
                <a:latin typeface="Times New Roman" panose="02020603050405020304" pitchFamily="18" charset="0"/>
                <a:cs typeface="Times New Roman" panose="02020603050405020304" pitchFamily="18" charset="0"/>
              </a:rPr>
              <a:t>Shiloh</a:t>
            </a:r>
            <a:r>
              <a:rPr lang="en-US" sz="2400" dirty="0">
                <a:solidFill>
                  <a:schemeClr val="bg1"/>
                </a:solidFill>
                <a:latin typeface="Times New Roman" panose="02020603050405020304" pitchFamily="18" charset="0"/>
                <a:cs typeface="Times New Roman" panose="02020603050405020304" pitchFamily="18" charset="0"/>
              </a:rPr>
              <a:t> (April), </a:t>
            </a:r>
            <a:r>
              <a:rPr lang="en-US" sz="2400" dirty="0" smtClean="0">
                <a:solidFill>
                  <a:schemeClr val="bg1"/>
                </a:solidFill>
                <a:latin typeface="Times New Roman" panose="02020603050405020304" pitchFamily="18" charset="0"/>
                <a:cs typeface="Times New Roman" panose="02020603050405020304" pitchFamily="18" charset="0"/>
              </a:rPr>
              <a:t>Grant, USA</a:t>
            </a:r>
          </a:p>
          <a:p>
            <a:pPr lvl="2"/>
            <a:r>
              <a:rPr lang="en-US" sz="2400" dirty="0" smtClean="0">
                <a:solidFill>
                  <a:schemeClr val="bg1"/>
                </a:solidFill>
                <a:latin typeface="Times New Roman" panose="02020603050405020304" pitchFamily="18" charset="0"/>
                <a:cs typeface="Times New Roman" panose="02020603050405020304" pitchFamily="18" charset="0"/>
              </a:rPr>
              <a:t>St. Philip/St. Jackson; New Orleans Farragut, (April-May), USA</a:t>
            </a:r>
          </a:p>
          <a:p>
            <a:pPr lvl="2"/>
            <a:r>
              <a:rPr lang="en-US" sz="2400" dirty="0" smtClean="0">
                <a:solidFill>
                  <a:schemeClr val="bg1"/>
                </a:solidFill>
                <a:latin typeface="Times New Roman" panose="02020603050405020304" pitchFamily="18" charset="0"/>
                <a:cs typeface="Times New Roman" panose="02020603050405020304" pitchFamily="18" charset="0"/>
              </a:rPr>
              <a:t>Island No. 10; Memphis (April), Porter, USA</a:t>
            </a:r>
            <a:endParaRPr lang="en-US" sz="2400" dirty="0">
              <a:solidFill>
                <a:schemeClr val="bg1"/>
              </a:solidFill>
              <a:latin typeface="Times New Roman" panose="02020603050405020304" pitchFamily="18" charset="0"/>
              <a:cs typeface="Times New Roman" panose="02020603050405020304" pitchFamily="18" charset="0"/>
            </a:endParaRPr>
          </a:p>
          <a:p>
            <a:pPr lvl="1"/>
            <a:r>
              <a:rPr lang="en-US" dirty="0" smtClean="0">
                <a:solidFill>
                  <a:schemeClr val="bg1"/>
                </a:solidFill>
                <a:latin typeface="Times New Roman" panose="02020603050405020304" pitchFamily="18" charset="0"/>
                <a:cs typeface="Times New Roman" panose="02020603050405020304" pitchFamily="18" charset="0"/>
              </a:rPr>
              <a:t>The </a:t>
            </a:r>
            <a:r>
              <a:rPr lang="en-US" b="1" dirty="0" smtClean="0">
                <a:solidFill>
                  <a:schemeClr val="bg1"/>
                </a:solidFill>
                <a:latin typeface="Times New Roman" panose="02020603050405020304" pitchFamily="18" charset="0"/>
                <a:cs typeface="Times New Roman" panose="02020603050405020304" pitchFamily="18" charset="0"/>
              </a:rPr>
              <a:t>Peninsula</a:t>
            </a:r>
            <a:r>
              <a:rPr lang="en-US" dirty="0" smtClean="0">
                <a:solidFill>
                  <a:schemeClr val="bg1"/>
                </a:solidFill>
                <a:latin typeface="Times New Roman" panose="02020603050405020304" pitchFamily="18" charset="0"/>
                <a:cs typeface="Times New Roman" panose="02020603050405020304" pitchFamily="18" charset="0"/>
              </a:rPr>
              <a:t> (May-July); McClellan v Lee, CSA</a:t>
            </a:r>
          </a:p>
          <a:p>
            <a:pPr lvl="1"/>
            <a:r>
              <a:rPr lang="en-US" dirty="0" smtClean="0">
                <a:solidFill>
                  <a:schemeClr val="bg1"/>
                </a:solidFill>
                <a:latin typeface="Times New Roman" panose="02020603050405020304" pitchFamily="18" charset="0"/>
                <a:cs typeface="Times New Roman" panose="02020603050405020304" pitchFamily="18" charset="0"/>
              </a:rPr>
              <a:t>The </a:t>
            </a:r>
            <a:r>
              <a:rPr lang="en-US" b="1" dirty="0" smtClean="0">
                <a:solidFill>
                  <a:schemeClr val="bg1"/>
                </a:solidFill>
                <a:latin typeface="Times New Roman" panose="02020603050405020304" pitchFamily="18" charset="0"/>
                <a:cs typeface="Times New Roman" panose="02020603050405020304" pitchFamily="18" charset="0"/>
              </a:rPr>
              <a:t>Valley</a:t>
            </a:r>
            <a:r>
              <a:rPr lang="en-US" dirty="0" smtClean="0">
                <a:solidFill>
                  <a:schemeClr val="bg1"/>
                </a:solidFill>
                <a:latin typeface="Times New Roman" panose="02020603050405020304" pitchFamily="18" charset="0"/>
                <a:cs typeface="Times New Roman" panose="02020603050405020304" pitchFamily="18" charset="0"/>
              </a:rPr>
              <a:t> (May-July); Jackson v Banks/McDowell, CSA</a:t>
            </a:r>
          </a:p>
          <a:p>
            <a:pPr marL="457200" lvl="1" indent="0">
              <a:buNone/>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83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6" end="16"/>
                                            </p:txEl>
                                          </p:spTgt>
                                        </p:tgtEl>
                                        <p:attrNameLst>
                                          <p:attrName>style.visibility</p:attrName>
                                        </p:attrNameLst>
                                      </p:cBhvr>
                                      <p:to>
                                        <p:strVal val="visible"/>
                                      </p:to>
                                    </p:set>
                                    <p:anim calcmode="lin" valueType="num">
                                      <p:cBhvr additive="base">
                                        <p:cTn id="9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28650" y="-313509"/>
            <a:ext cx="7886700" cy="65315"/>
          </a:xfrm>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Image result for civil war in the west 18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67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5384"/>
            <a:ext cx="7886700" cy="86626"/>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85000" lnSpcReduction="20000"/>
          </a:bodyPr>
          <a:lstStyle/>
          <a:p>
            <a:r>
              <a:rPr lang="en-US" sz="2600" b="1" dirty="0" smtClean="0">
                <a:solidFill>
                  <a:srgbClr val="FFC000"/>
                </a:solidFill>
                <a:latin typeface="Times New Roman" panose="02020603050405020304" pitchFamily="18" charset="0"/>
                <a:cs typeface="Times New Roman" panose="02020603050405020304" pitchFamily="18" charset="0"/>
              </a:rPr>
              <a:t>1862: Lincoln's </a:t>
            </a:r>
            <a:r>
              <a:rPr lang="en-US" sz="2600" b="1" dirty="0">
                <a:solidFill>
                  <a:srgbClr val="FFC000"/>
                </a:solidFill>
                <a:latin typeface="Times New Roman" panose="02020603050405020304" pitchFamily="18" charset="0"/>
                <a:cs typeface="Times New Roman" panose="02020603050405020304" pitchFamily="18" charset="0"/>
              </a:rPr>
              <a:t>Problems</a:t>
            </a:r>
            <a:r>
              <a:rPr lang="en-US" sz="2600" dirty="0" smtClean="0">
                <a:solidFill>
                  <a:srgbClr val="FFC000"/>
                </a:solidFill>
                <a:latin typeface="Times New Roman" panose="02020603050405020304" pitchFamily="18" charset="0"/>
                <a:cs typeface="Times New Roman" panose="02020603050405020304" pitchFamily="18" charset="0"/>
              </a:rPr>
              <a:t>:</a:t>
            </a:r>
          </a:p>
          <a:p>
            <a:pPr lvl="1"/>
            <a:r>
              <a:rPr lang="en-US" sz="2600" dirty="0">
                <a:solidFill>
                  <a:schemeClr val="bg1"/>
                </a:solidFill>
                <a:latin typeface="Times New Roman" panose="02020603050405020304" pitchFamily="18" charset="0"/>
                <a:cs typeface="Times New Roman" panose="02020603050405020304" pitchFamily="18" charset="0"/>
              </a:rPr>
              <a:t>He’s losing.</a:t>
            </a:r>
          </a:p>
          <a:p>
            <a:pPr lvl="1"/>
            <a:r>
              <a:rPr lang="en-US" sz="2600" dirty="0" smtClean="0">
                <a:solidFill>
                  <a:schemeClr val="bg1"/>
                </a:solidFill>
                <a:latin typeface="Times New Roman" panose="02020603050405020304" pitchFamily="18" charset="0"/>
                <a:cs typeface="Times New Roman" panose="02020603050405020304" pitchFamily="18" charset="0"/>
              </a:rPr>
              <a:t>Probable British/French Recognition</a:t>
            </a:r>
          </a:p>
          <a:p>
            <a:pPr lvl="2"/>
            <a:r>
              <a:rPr lang="en-US" sz="2600" dirty="0" smtClean="0">
                <a:solidFill>
                  <a:schemeClr val="bg1"/>
                </a:solidFill>
                <a:latin typeface="Times New Roman" panose="02020603050405020304" pitchFamily="18" charset="0"/>
                <a:cs typeface="Times New Roman" panose="02020603050405020304" pitchFamily="18" charset="0"/>
              </a:rPr>
              <a:t> </a:t>
            </a:r>
            <a:r>
              <a:rPr lang="en-US" sz="2600" b="1" i="1" dirty="0" smtClean="0">
                <a:solidFill>
                  <a:srgbClr val="FFC000"/>
                </a:solidFill>
                <a:latin typeface="Times New Roman" panose="02020603050405020304" pitchFamily="18" charset="0"/>
                <a:cs typeface="Times New Roman" panose="02020603050405020304" pitchFamily="18" charset="0"/>
              </a:rPr>
              <a:t>Trent</a:t>
            </a:r>
            <a:r>
              <a:rPr lang="en-US" sz="2600" b="1" dirty="0" smtClean="0">
                <a:solidFill>
                  <a:srgbClr val="FFC000"/>
                </a:solidFill>
                <a:latin typeface="Times New Roman" panose="02020603050405020304" pitchFamily="18" charset="0"/>
                <a:cs typeface="Times New Roman" panose="02020603050405020304" pitchFamily="18" charset="0"/>
              </a:rPr>
              <a:t> Affair</a:t>
            </a:r>
            <a:endParaRPr lang="en-US" sz="2600" dirty="0">
              <a:solidFill>
                <a:srgbClr val="FFC000"/>
              </a:solidFill>
              <a:latin typeface="Times New Roman" panose="02020603050405020304" pitchFamily="18" charset="0"/>
              <a:cs typeface="Times New Roman" panose="02020603050405020304" pitchFamily="18" charset="0"/>
            </a:endParaRPr>
          </a:p>
          <a:p>
            <a:pPr lvl="1"/>
            <a:r>
              <a:rPr lang="en-US" sz="2600" dirty="0" smtClean="0">
                <a:solidFill>
                  <a:schemeClr val="bg1"/>
                </a:solidFill>
                <a:latin typeface="Times New Roman" panose="02020603050405020304" pitchFamily="18" charset="0"/>
                <a:cs typeface="Times New Roman" panose="02020603050405020304" pitchFamily="18" charset="0"/>
              </a:rPr>
              <a:t>Rise of the Copperheads</a:t>
            </a:r>
          </a:p>
          <a:p>
            <a:pPr lvl="1"/>
            <a:r>
              <a:rPr lang="en-US" sz="2600" dirty="0" smtClean="0">
                <a:solidFill>
                  <a:schemeClr val="bg1"/>
                </a:solidFill>
                <a:latin typeface="Times New Roman" panose="02020603050405020304" pitchFamily="18" charset="0"/>
                <a:cs typeface="Times New Roman" panose="02020603050405020304" pitchFamily="18" charset="0"/>
              </a:rPr>
              <a:t>Public </a:t>
            </a:r>
            <a:r>
              <a:rPr lang="en-US" sz="2600" dirty="0">
                <a:solidFill>
                  <a:schemeClr val="bg1"/>
                </a:solidFill>
                <a:latin typeface="Times New Roman" panose="02020603050405020304" pitchFamily="18" charset="0"/>
                <a:cs typeface="Times New Roman" panose="02020603050405020304" pitchFamily="18" charset="0"/>
              </a:rPr>
              <a:t>opinion </a:t>
            </a:r>
            <a:r>
              <a:rPr lang="en-US" sz="2600" dirty="0" smtClean="0">
                <a:solidFill>
                  <a:schemeClr val="bg1"/>
                </a:solidFill>
                <a:latin typeface="Times New Roman" panose="02020603050405020304" pitchFamily="18" charset="0"/>
                <a:cs typeface="Times New Roman" panose="02020603050405020304" pitchFamily="18" charset="0"/>
              </a:rPr>
              <a:t>turning, losing popular support</a:t>
            </a:r>
            <a:endParaRPr lang="en-US" sz="2600" dirty="0">
              <a:solidFill>
                <a:schemeClr val="bg1"/>
              </a:solidFill>
              <a:latin typeface="Times New Roman" panose="02020603050405020304" pitchFamily="18" charset="0"/>
              <a:cs typeface="Times New Roman" panose="02020603050405020304" pitchFamily="18" charset="0"/>
            </a:endParaRPr>
          </a:p>
          <a:p>
            <a:pPr lvl="1"/>
            <a:r>
              <a:rPr lang="en-US" sz="2600" dirty="0">
                <a:solidFill>
                  <a:schemeClr val="bg1"/>
                </a:solidFill>
                <a:latin typeface="Times New Roman" panose="02020603050405020304" pitchFamily="18" charset="0"/>
                <a:cs typeface="Times New Roman" panose="02020603050405020304" pitchFamily="18" charset="0"/>
              </a:rPr>
              <a:t>Dropping enlistments</a:t>
            </a:r>
          </a:p>
          <a:p>
            <a:pPr marL="457200" lvl="1" indent="0">
              <a:buNone/>
            </a:pPr>
            <a:endParaRPr lang="en-US" sz="2600" dirty="0" smtClean="0">
              <a:solidFill>
                <a:schemeClr val="bg1"/>
              </a:solidFill>
              <a:latin typeface="Times New Roman" panose="02020603050405020304" pitchFamily="18" charset="0"/>
              <a:cs typeface="Times New Roman" panose="02020603050405020304" pitchFamily="18" charset="0"/>
            </a:endParaRPr>
          </a:p>
          <a:p>
            <a:pPr marL="228600" lvl="1">
              <a:spcBef>
                <a:spcPts val="1000"/>
              </a:spcBef>
            </a:pPr>
            <a:r>
              <a:rPr lang="en-US" sz="2600" b="1" dirty="0">
                <a:solidFill>
                  <a:srgbClr val="FFC000"/>
                </a:solidFill>
                <a:latin typeface="Times New Roman" panose="02020603050405020304" pitchFamily="18" charset="0"/>
                <a:cs typeface="Times New Roman" panose="02020603050405020304" pitchFamily="18" charset="0"/>
              </a:rPr>
              <a:t>Lincoln’s Solution: Emancipation</a:t>
            </a:r>
          </a:p>
          <a:p>
            <a:pPr marL="685800" lvl="2">
              <a:spcBef>
                <a:spcPts val="1000"/>
              </a:spcBef>
            </a:pPr>
            <a:r>
              <a:rPr lang="en-US" sz="2600" dirty="0">
                <a:solidFill>
                  <a:schemeClr val="bg1"/>
                </a:solidFill>
                <a:latin typeface="Times New Roman" panose="02020603050405020304" pitchFamily="18" charset="0"/>
                <a:cs typeface="Times New Roman" panose="02020603050405020304" pitchFamily="18" charset="0"/>
              </a:rPr>
              <a:t>Increase </a:t>
            </a:r>
            <a:r>
              <a:rPr lang="en-US" sz="2600" i="1" dirty="0">
                <a:solidFill>
                  <a:schemeClr val="bg1"/>
                </a:solidFill>
                <a:latin typeface="Times New Roman" panose="02020603050405020304" pitchFamily="18" charset="0"/>
                <a:cs typeface="Times New Roman" panose="02020603050405020304" pitchFamily="18" charset="0"/>
              </a:rPr>
              <a:t>domestic</a:t>
            </a:r>
            <a:r>
              <a:rPr lang="en-US" sz="2600" dirty="0">
                <a:solidFill>
                  <a:schemeClr val="bg1"/>
                </a:solidFill>
                <a:latin typeface="Times New Roman" panose="02020603050405020304" pitchFamily="18" charset="0"/>
                <a:cs typeface="Times New Roman" panose="02020603050405020304" pitchFamily="18" charset="0"/>
              </a:rPr>
              <a:t> pressure on Britain and France</a:t>
            </a:r>
          </a:p>
          <a:p>
            <a:pPr marL="685800" lvl="2">
              <a:spcBef>
                <a:spcPts val="1000"/>
              </a:spcBef>
            </a:pPr>
            <a:r>
              <a:rPr lang="en-US" sz="2600" dirty="0">
                <a:solidFill>
                  <a:schemeClr val="bg1"/>
                </a:solidFill>
                <a:latin typeface="Times New Roman" panose="02020603050405020304" pitchFamily="18" charset="0"/>
                <a:cs typeface="Times New Roman" panose="02020603050405020304" pitchFamily="18" charset="0"/>
              </a:rPr>
              <a:t>Change war aims </a:t>
            </a:r>
            <a:r>
              <a:rPr lang="en-US" sz="2600" dirty="0" smtClean="0">
                <a:solidFill>
                  <a:schemeClr val="bg1"/>
                </a:solidFill>
                <a:latin typeface="Times New Roman" panose="02020603050405020304" pitchFamily="18" charset="0"/>
                <a:cs typeface="Times New Roman" panose="02020603050405020304" pitchFamily="18" charset="0"/>
              </a:rPr>
              <a:t>from political to humanitarian by providing a cause</a:t>
            </a:r>
            <a:endParaRPr lang="en-US" sz="2600" dirty="0">
              <a:solidFill>
                <a:schemeClr val="bg1"/>
              </a:solidFill>
              <a:latin typeface="Times New Roman" panose="02020603050405020304" pitchFamily="18" charset="0"/>
              <a:cs typeface="Times New Roman" panose="02020603050405020304" pitchFamily="18" charset="0"/>
            </a:endParaRPr>
          </a:p>
          <a:p>
            <a:pPr marL="685800" lvl="2">
              <a:spcBef>
                <a:spcPts val="1000"/>
              </a:spcBef>
            </a:pPr>
            <a:r>
              <a:rPr lang="en-US" sz="2600" dirty="0" smtClean="0">
                <a:solidFill>
                  <a:schemeClr val="bg1"/>
                </a:solidFill>
                <a:latin typeface="Times New Roman" panose="02020603050405020304" pitchFamily="18" charset="0"/>
                <a:cs typeface="Times New Roman" panose="02020603050405020304" pitchFamily="18" charset="0"/>
              </a:rPr>
              <a:t>ORIGINALLY: Free </a:t>
            </a:r>
            <a:r>
              <a:rPr lang="en-US" sz="2600" dirty="0">
                <a:solidFill>
                  <a:schemeClr val="bg1"/>
                </a:solidFill>
                <a:latin typeface="Times New Roman" panose="02020603050405020304" pitchFamily="18" charset="0"/>
                <a:cs typeface="Times New Roman" panose="02020603050405020304" pitchFamily="18" charset="0"/>
              </a:rPr>
              <a:t>Soiler agenda re slaves: emancipation, then </a:t>
            </a:r>
            <a:r>
              <a:rPr lang="en-US" sz="2600" dirty="0" smtClean="0">
                <a:solidFill>
                  <a:schemeClr val="bg1"/>
                </a:solidFill>
                <a:latin typeface="Times New Roman" panose="02020603050405020304" pitchFamily="18" charset="0"/>
                <a:cs typeface="Times New Roman" panose="02020603050405020304" pitchFamily="18" charset="0"/>
              </a:rPr>
              <a:t>colonization (Will Congress go along?)</a:t>
            </a:r>
            <a:endParaRPr lang="en-US" sz="2600" dirty="0">
              <a:solidFill>
                <a:schemeClr val="bg1"/>
              </a:solidFill>
              <a:latin typeface="Times New Roman" panose="02020603050405020304" pitchFamily="18" charset="0"/>
              <a:cs typeface="Times New Roman" panose="02020603050405020304" pitchFamily="18" charset="0"/>
            </a:endParaRPr>
          </a:p>
          <a:p>
            <a:pPr marL="685800" lvl="2">
              <a:spcBef>
                <a:spcPts val="1000"/>
              </a:spcBef>
            </a:pPr>
            <a:r>
              <a:rPr lang="en-US" sz="2600" dirty="0" smtClean="0">
                <a:solidFill>
                  <a:srgbClr val="FFC000"/>
                </a:solidFill>
                <a:latin typeface="Times New Roman" panose="02020603050405020304" pitchFamily="18" charset="0"/>
                <a:cs typeface="Times New Roman" panose="02020603050405020304" pitchFamily="18" charset="0"/>
              </a:rPr>
              <a:t>Conscription Acts 1861,1862</a:t>
            </a:r>
            <a:r>
              <a:rPr lang="en-US" sz="2600" dirty="0" smtClean="0">
                <a:solidFill>
                  <a:schemeClr val="bg1"/>
                </a:solidFill>
                <a:latin typeface="Times New Roman" panose="02020603050405020304" pitchFamily="18" charset="0"/>
                <a:cs typeface="Times New Roman" panose="02020603050405020304" pitchFamily="18" charset="0"/>
              </a:rPr>
              <a:t>: Designate escaped slaves as contraband of war and thus eligible for Union protection/utilization.</a:t>
            </a:r>
          </a:p>
          <a:p>
            <a:pPr marL="685800" lvl="2">
              <a:spcBef>
                <a:spcPts val="1000"/>
              </a:spcBef>
            </a:pPr>
            <a:r>
              <a:rPr lang="en-US" sz="2600" dirty="0" smtClean="0">
                <a:solidFill>
                  <a:schemeClr val="bg1"/>
                </a:solidFill>
                <a:latin typeface="Times New Roman" panose="02020603050405020304" pitchFamily="18" charset="0"/>
                <a:cs typeface="Times New Roman" panose="02020603050405020304" pitchFamily="18" charset="0"/>
              </a:rPr>
              <a:t>Large Scale Emancipation? PROBLEM (Re Seward): Absent </a:t>
            </a:r>
            <a:r>
              <a:rPr lang="en-US" sz="2600" dirty="0">
                <a:solidFill>
                  <a:schemeClr val="bg1"/>
                </a:solidFill>
                <a:latin typeface="Times New Roman" panose="02020603050405020304" pitchFamily="18" charset="0"/>
                <a:cs typeface="Times New Roman" panose="02020603050405020304" pitchFamily="18" charset="0"/>
              </a:rPr>
              <a:t>a military victory emancipation will appear desperation to Europe . . . </a:t>
            </a:r>
            <a:r>
              <a:rPr lang="en-US" sz="2600" dirty="0" smtClean="0">
                <a:solidFill>
                  <a:schemeClr val="bg1"/>
                </a:solidFill>
                <a:latin typeface="Times New Roman" panose="02020603050405020304" pitchFamily="18" charset="0"/>
                <a:cs typeface="Times New Roman" panose="02020603050405020304" pitchFamily="18" charset="0"/>
              </a:rPr>
              <a:t>Lincoln needs a win</a:t>
            </a:r>
            <a:endParaRPr lang="en-US" sz="2600" dirty="0">
              <a:solidFill>
                <a:schemeClr val="bg1"/>
              </a:solidFill>
              <a:latin typeface="Times New Roman" panose="02020603050405020304" pitchFamily="18" charset="0"/>
              <a:cs typeface="Times New Roman" panose="02020603050405020304" pitchFamily="18" charset="0"/>
            </a:endParaRPr>
          </a:p>
          <a:p>
            <a:endParaRPr lang="en-US" sz="2600" dirty="0">
              <a:solidFill>
                <a:schemeClr val="bg1"/>
              </a:solidFill>
              <a:latin typeface="Times New Roman" panose="02020603050405020304" pitchFamily="18" charset="0"/>
              <a:cs typeface="Times New Roman" panose="02020603050405020304" pitchFamily="18" charset="0"/>
            </a:endParaRPr>
          </a:p>
          <a:p>
            <a:r>
              <a:rPr lang="en-US" sz="2600" dirty="0" smtClean="0">
                <a:solidFill>
                  <a:schemeClr val="bg1"/>
                </a:solidFill>
                <a:latin typeface="Times New Roman" panose="02020603050405020304" pitchFamily="18" charset="0"/>
                <a:cs typeface="Times New Roman" panose="02020603050405020304" pitchFamily="18" charset="0"/>
              </a:rPr>
              <a:t>Lee Takes the War North, Invades Maryland . . .WHY?</a:t>
            </a:r>
          </a:p>
          <a:p>
            <a:pPr lvl="1"/>
            <a:r>
              <a:rPr lang="en-US" sz="2600" dirty="0">
                <a:solidFill>
                  <a:schemeClr val="bg1"/>
                </a:solidFill>
                <a:latin typeface="Times New Roman" panose="02020603050405020304" pitchFamily="18" charset="0"/>
                <a:cs typeface="Times New Roman" panose="02020603050405020304" pitchFamily="18" charset="0"/>
              </a:rPr>
              <a:t>2</a:t>
            </a:r>
            <a:r>
              <a:rPr lang="en-US" sz="2600" baseline="30000" dirty="0">
                <a:solidFill>
                  <a:schemeClr val="bg1"/>
                </a:solidFill>
                <a:latin typeface="Times New Roman" panose="02020603050405020304" pitchFamily="18" charset="0"/>
                <a:cs typeface="Times New Roman" panose="02020603050405020304" pitchFamily="18" charset="0"/>
              </a:rPr>
              <a:t>nd</a:t>
            </a:r>
            <a:r>
              <a:rPr lang="en-US" sz="2600" dirty="0">
                <a:solidFill>
                  <a:schemeClr val="bg1"/>
                </a:solidFill>
                <a:latin typeface="Times New Roman" panose="02020603050405020304" pitchFamily="18" charset="0"/>
                <a:cs typeface="Times New Roman" panose="02020603050405020304" pitchFamily="18" charset="0"/>
              </a:rPr>
              <a:t> Manassas (Bull Run), (Aug</a:t>
            </a:r>
            <a:r>
              <a:rPr lang="en-US" sz="2600" dirty="0" smtClean="0">
                <a:solidFill>
                  <a:schemeClr val="bg1"/>
                </a:solidFill>
                <a:latin typeface="Times New Roman" panose="02020603050405020304" pitchFamily="18" charset="0"/>
                <a:cs typeface="Times New Roman" panose="02020603050405020304" pitchFamily="18" charset="0"/>
              </a:rPr>
              <a:t>), Lee v Pope, </a:t>
            </a:r>
            <a:r>
              <a:rPr lang="en-US" sz="2600" dirty="0">
                <a:solidFill>
                  <a:schemeClr val="bg1"/>
                </a:solidFill>
                <a:latin typeface="Times New Roman" panose="02020603050405020304" pitchFamily="18" charset="0"/>
                <a:cs typeface="Times New Roman" panose="02020603050405020304" pitchFamily="18" charset="0"/>
              </a:rPr>
              <a:t>CSA</a:t>
            </a:r>
          </a:p>
          <a:p>
            <a:pPr lvl="1"/>
            <a:r>
              <a:rPr lang="en-US" sz="2600" dirty="0" smtClean="0">
                <a:solidFill>
                  <a:schemeClr val="bg1"/>
                </a:solidFill>
                <a:latin typeface="Times New Roman" panose="02020603050405020304" pitchFamily="18" charset="0"/>
                <a:cs typeface="Times New Roman" panose="02020603050405020304" pitchFamily="18" charset="0"/>
              </a:rPr>
              <a:t>Sharpsburg </a:t>
            </a:r>
            <a:r>
              <a:rPr lang="en-US" sz="2600" dirty="0">
                <a:solidFill>
                  <a:schemeClr val="bg1"/>
                </a:solidFill>
                <a:latin typeface="Times New Roman" panose="02020603050405020304" pitchFamily="18" charset="0"/>
                <a:cs typeface="Times New Roman" panose="02020603050405020304" pitchFamily="18" charset="0"/>
              </a:rPr>
              <a:t>(Antietam), (Sept), </a:t>
            </a:r>
            <a:r>
              <a:rPr lang="en-US" sz="2600" dirty="0" smtClean="0">
                <a:solidFill>
                  <a:schemeClr val="bg1"/>
                </a:solidFill>
                <a:latin typeface="Times New Roman" panose="02020603050405020304" pitchFamily="18" charset="0"/>
                <a:cs typeface="Times New Roman" panose="02020603050405020304" pitchFamily="18" charset="0"/>
              </a:rPr>
              <a:t>Lee v McClellan, </a:t>
            </a:r>
            <a:r>
              <a:rPr lang="en-US" sz="2600" b="1" dirty="0" smtClean="0">
                <a:solidFill>
                  <a:srgbClr val="FFC000"/>
                </a:solidFill>
                <a:latin typeface="Times New Roman" panose="02020603050405020304" pitchFamily="18" charset="0"/>
                <a:cs typeface="Times New Roman" panose="02020603050405020304" pitchFamily="18" charset="0"/>
              </a:rPr>
              <a:t>Inconclusive</a:t>
            </a:r>
          </a:p>
          <a:p>
            <a:pPr marL="914400" lvl="2" indent="0">
              <a:buNone/>
            </a:pPr>
            <a:endParaRPr lang="en-US" sz="2500" dirty="0">
              <a:solidFill>
                <a:schemeClr val="bg1"/>
              </a:solidFill>
              <a:latin typeface="Times New Roman" panose="02020603050405020304" pitchFamily="18" charset="0"/>
              <a:cs typeface="Times New Roman" panose="02020603050405020304" pitchFamily="18" charset="0"/>
            </a:endParaRPr>
          </a:p>
          <a:p>
            <a:pPr marL="457200" lvl="2" indent="0">
              <a:spcBef>
                <a:spcPts val="1000"/>
              </a:spcBef>
              <a:buNone/>
            </a:pPr>
            <a:endParaRPr lang="en-US" dirty="0" smtClean="0">
              <a:solidFill>
                <a:schemeClr val="bg1"/>
              </a:solidFill>
            </a:endParaRPr>
          </a:p>
          <a:p>
            <a:pPr marL="685800" lvl="2">
              <a:spcBef>
                <a:spcPts val="1000"/>
              </a:spcBef>
            </a:pPr>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pPr lvl="1"/>
            <a:endParaRPr lang="en-US" dirty="0">
              <a:solidFill>
                <a:schemeClr val="bg1"/>
              </a:solidFill>
            </a:endParaRPr>
          </a:p>
          <a:p>
            <a:endParaRPr lang="en-US" dirty="0" smtClean="0">
              <a:solidFill>
                <a:schemeClr val="bg1"/>
              </a:solidFill>
            </a:endParaRPr>
          </a:p>
        </p:txBody>
      </p:sp>
    </p:spTree>
    <p:extLst>
      <p:ext uri="{BB962C8B-B14F-4D97-AF65-F5344CB8AC3E}">
        <p14:creationId xmlns:p14="http://schemas.microsoft.com/office/powerpoint/2010/main" val="370932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additive="base">
                                        <p:cTn id="6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anim calcmode="lin" valueType="num">
                                      <p:cBhvr additive="base">
                                        <p:cTn id="7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 calcmode="lin" valueType="num">
                                      <p:cBhvr additive="base">
                                        <p:cTn id="7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
                                            <p:txEl>
                                              <p:pRg st="15" end="15"/>
                                            </p:txEl>
                                          </p:spTgt>
                                        </p:tgtEl>
                                        <p:attrNameLst>
                                          <p:attrName>style.visibility</p:attrName>
                                        </p:attrNameLst>
                                      </p:cBhvr>
                                      <p:to>
                                        <p:strVal val="visible"/>
                                      </p:to>
                                    </p:set>
                                    <p:anim calcmode="lin" valueType="num">
                                      <p:cBhvr additive="base">
                                        <p:cTn id="8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
                                            <p:txEl>
                                              <p:pRg st="16" end="16"/>
                                            </p:txEl>
                                          </p:spTgt>
                                        </p:tgtEl>
                                        <p:attrNameLst>
                                          <p:attrName>style.visibility</p:attrName>
                                        </p:attrNameLst>
                                      </p:cBhvr>
                                      <p:to>
                                        <p:strVal val="visible"/>
                                      </p:to>
                                    </p:set>
                                    <p:anim calcmode="lin" valueType="num">
                                      <p:cBhvr additive="base">
                                        <p:cTn id="8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
                                            <p:txEl>
                                              <p:pRg st="17" end="17"/>
                                            </p:txEl>
                                          </p:spTgt>
                                        </p:tgtEl>
                                        <p:attrNameLst>
                                          <p:attrName>style.visibility</p:attrName>
                                        </p:attrNameLst>
                                      </p:cBhvr>
                                      <p:to>
                                        <p:strVal val="visible"/>
                                      </p:to>
                                    </p:set>
                                    <p:anim calcmode="lin" valueType="num">
                                      <p:cBhvr additive="base">
                                        <p:cTn id="95"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28650" y="-267787"/>
            <a:ext cx="7886700" cy="45719"/>
          </a:xfrm>
        </p:spPr>
        <p:txBody>
          <a:bodyPr>
            <a:normAutofit fontScale="90000"/>
          </a:bodyPr>
          <a:lstStyle/>
          <a:p>
            <a:endParaRPr lang="en-US" dirty="0"/>
          </a:p>
        </p:txBody>
      </p:sp>
      <p:sp>
        <p:nvSpPr>
          <p:cNvPr id="3" name="Content Placeholder 2"/>
          <p:cNvSpPr>
            <a:spLocks noGrp="1"/>
          </p:cNvSpPr>
          <p:nvPr>
            <p:ph idx="1"/>
          </p:nvPr>
        </p:nvSpPr>
        <p:spPr>
          <a:xfrm>
            <a:off x="0" y="1"/>
            <a:ext cx="9144000" cy="627016"/>
          </a:xfrm>
        </p:spPr>
        <p:txBody>
          <a:bodyPr/>
          <a:lstStyle/>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The </a:t>
            </a:r>
            <a:r>
              <a:rPr lang="en-US" i="1" dirty="0" smtClean="0">
                <a:solidFill>
                  <a:schemeClr val="bg1"/>
                </a:solidFill>
                <a:latin typeface="Times New Roman" panose="02020603050405020304" pitchFamily="18" charset="0"/>
                <a:cs typeface="Times New Roman" panose="02020603050405020304" pitchFamily="18" charset="0"/>
              </a:rPr>
              <a:t>Trent</a:t>
            </a:r>
            <a:r>
              <a:rPr lang="en-US" dirty="0" smtClean="0">
                <a:solidFill>
                  <a:schemeClr val="bg1"/>
                </a:solidFill>
                <a:latin typeface="Times New Roman" panose="02020603050405020304" pitchFamily="18" charset="0"/>
                <a:cs typeface="Times New Roman" panose="02020603050405020304" pitchFamily="18" charset="0"/>
              </a:rPr>
              <a:t> Affair</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descr="Image result for trent affair slidell"/>
          <p:cNvPicPr/>
          <p:nvPr/>
        </p:nvPicPr>
        <p:blipFill>
          <a:blip r:embed="rId2">
            <a:extLst>
              <a:ext uri="{28A0092B-C50C-407E-A947-70E740481C1C}">
                <a14:useLocalDpi xmlns:a14="http://schemas.microsoft.com/office/drawing/2010/main" val="0"/>
              </a:ext>
            </a:extLst>
          </a:blip>
          <a:srcRect/>
          <a:stretch>
            <a:fillRect/>
          </a:stretch>
        </p:blipFill>
        <p:spPr bwMode="auto">
          <a:xfrm>
            <a:off x="483326" y="1045029"/>
            <a:ext cx="8032024" cy="5277393"/>
          </a:xfrm>
          <a:prstGeom prst="rect">
            <a:avLst/>
          </a:prstGeom>
          <a:noFill/>
          <a:ln>
            <a:noFill/>
          </a:ln>
        </p:spPr>
      </p:pic>
    </p:spTree>
    <p:extLst>
      <p:ext uri="{BB962C8B-B14F-4D97-AF65-F5344CB8AC3E}">
        <p14:creationId xmlns:p14="http://schemas.microsoft.com/office/powerpoint/2010/main" val="3842019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28650" y="-306975"/>
            <a:ext cx="7886700" cy="45719"/>
          </a:xfrm>
        </p:spPr>
        <p:txBody>
          <a:bodyPr>
            <a:normAutofit fontScale="90000"/>
          </a:bodyPr>
          <a:lstStyle/>
          <a:p>
            <a:endParaRPr lang="en-US" dirty="0"/>
          </a:p>
        </p:txBody>
      </p:sp>
      <p:sp>
        <p:nvSpPr>
          <p:cNvPr id="3" name="Content Placeholder 2"/>
          <p:cNvSpPr>
            <a:spLocks noGrp="1"/>
          </p:cNvSpPr>
          <p:nvPr>
            <p:ph idx="1"/>
          </p:nvPr>
        </p:nvSpPr>
        <p:spPr>
          <a:xfrm>
            <a:off x="5229498" y="744583"/>
            <a:ext cx="3914502" cy="5760720"/>
          </a:xfrm>
        </p:spPr>
        <p:txBody>
          <a:bodyPr/>
          <a:lstStyle/>
          <a:p>
            <a:pPr marL="0" indent="0" algn="ctr">
              <a:buNone/>
            </a:pPr>
            <a:endParaRPr lang="en-US" dirty="0" smtClean="0">
              <a:solidFill>
                <a:schemeClr val="bg1"/>
              </a:solidFill>
              <a:latin typeface="Times New Roman" panose="02020603050405020304" pitchFamily="18" charset="0"/>
              <a:cs typeface="Times New Roman" panose="02020603050405020304" pitchFamily="18" charset="0"/>
            </a:endParaRPr>
          </a:p>
          <a:p>
            <a:pPr marL="0" indent="0" algn="ctr">
              <a:buNone/>
            </a:pPr>
            <a:endParaRPr lang="en-US"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“General McClellan, if you are not going to use the army, may I borrow it?”</a:t>
            </a:r>
          </a:p>
          <a:p>
            <a:pPr marL="0" indent="0" algn="ctr">
              <a:buNone/>
            </a:pPr>
            <a:endParaRPr lang="en-US" dirty="0">
              <a:solidFill>
                <a:schemeClr val="bg1"/>
              </a:solidFill>
              <a:latin typeface="Times New Roman" panose="02020603050405020304" pitchFamily="18" charset="0"/>
              <a:cs typeface="Times New Roman" panose="02020603050405020304" pitchFamily="18" charset="0"/>
            </a:endParaRPr>
          </a:p>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“BTW, you’re fired.”</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4" descr="President-Lincoln-Antiet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5229497"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6033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1" y="91441"/>
            <a:ext cx="9144000" cy="640079"/>
          </a:xfrm>
        </p:spPr>
        <p:txBody>
          <a:bodyPr>
            <a:normAutofit fontScale="90000"/>
          </a:bodyPr>
          <a:lstStyle/>
          <a:p>
            <a:pPr algn="ctr"/>
            <a:r>
              <a:rPr lang="en-US" dirty="0" smtClean="0">
                <a:solidFill>
                  <a:schemeClr val="bg1"/>
                </a:solidFill>
                <a:latin typeface="Times New Roman" panose="02020603050405020304" pitchFamily="18" charset="0"/>
                <a:cs typeface="Times New Roman" panose="02020603050405020304" pitchFamily="18" charset="0"/>
              </a:rPr>
              <a:t>THE WARTIME ECONOMY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3778884"/>
            <a:ext cx="9144000" cy="3079115"/>
          </a:xfrm>
        </p:spPr>
        <p:txBody>
          <a:bodyPr/>
          <a:lstStyle/>
          <a:p>
            <a:pPr marL="0" indent="0" algn="ctr">
              <a:buNone/>
            </a:pPr>
            <a:r>
              <a:rPr lang="en-US" sz="4800" dirty="0" smtClean="0">
                <a:solidFill>
                  <a:schemeClr val="bg1"/>
                </a:solidFill>
                <a:latin typeface="Times New Roman" panose="02020603050405020304" pitchFamily="18" charset="0"/>
                <a:cs typeface="Times New Roman" panose="02020603050405020304" pitchFamily="18" charset="0"/>
              </a:rPr>
              <a:t>Quantitative vs. </a:t>
            </a:r>
            <a:r>
              <a:rPr lang="en-US" sz="4800" dirty="0">
                <a:solidFill>
                  <a:schemeClr val="bg1"/>
                </a:solidFill>
                <a:latin typeface="Times New Roman" panose="02020603050405020304" pitchFamily="18" charset="0"/>
                <a:cs typeface="Times New Roman" panose="02020603050405020304" pitchFamily="18" charset="0"/>
              </a:rPr>
              <a:t>Q</a:t>
            </a:r>
            <a:r>
              <a:rPr lang="en-US" sz="4800" dirty="0" smtClean="0">
                <a:solidFill>
                  <a:schemeClr val="bg1"/>
                </a:solidFill>
                <a:latin typeface="Times New Roman" panose="02020603050405020304" pitchFamily="18" charset="0"/>
                <a:cs typeface="Times New Roman" panose="02020603050405020304" pitchFamily="18" charset="0"/>
              </a:rPr>
              <a:t>ualitative</a:t>
            </a:r>
            <a:endParaRPr lang="en-US" sz="48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Image result for confederate 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4514" y="1812018"/>
            <a:ext cx="2873829" cy="189334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cIVIL WAR AMERICAN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cIVIL WAR AMERICAN flag"/>
          <p:cNvSpPr>
            <a:spLocks noChangeAspect="1" noChangeArrowheads="1"/>
          </p:cNvSpPr>
          <p:nvPr/>
        </p:nvSpPr>
        <p:spPr bwMode="auto">
          <a:xfrm flipH="1">
            <a:off x="612774" y="7937"/>
            <a:ext cx="1494287" cy="14942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cIVIL WAR AMERICAN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096" y="1812018"/>
            <a:ext cx="2991394" cy="196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43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anim calcmode="lin" valueType="num">
                                      <p:cBhvr additive="base">
                                        <p:cTn id="13" dur="500" fill="hold"/>
                                        <p:tgtEl>
                                          <p:spTgt spid="1032"/>
                                        </p:tgtEl>
                                        <p:attrNameLst>
                                          <p:attrName>ppt_x</p:attrName>
                                        </p:attrNameLst>
                                      </p:cBhvr>
                                      <p:tavLst>
                                        <p:tav tm="0">
                                          <p:val>
                                            <p:strVal val="#ppt_x"/>
                                          </p:val>
                                        </p:tav>
                                        <p:tav tm="100000">
                                          <p:val>
                                            <p:strVal val="#ppt_x"/>
                                          </p:val>
                                        </p:tav>
                                      </p:tavLst>
                                    </p:anim>
                                    <p:anim calcmode="lin" valueType="num">
                                      <p:cBhvr additive="base">
                                        <p:cTn id="1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4583"/>
          </a:xfrm>
        </p:spPr>
        <p:txBody>
          <a:bodyPr>
            <a:normAutofit fontScale="90000"/>
          </a:bodyPr>
          <a:lstStyle/>
          <a:p>
            <a:r>
              <a:rPr lang="en-US" dirty="0" smtClean="0">
                <a:solidFill>
                  <a:schemeClr val="bg1"/>
                </a:solidFill>
                <a:latin typeface="Times New Roman" panose="02020603050405020304" pitchFamily="18" charset="0"/>
                <a:cs typeface="Times New Roman" panose="02020603050405020304" pitchFamily="18" charset="0"/>
              </a:rPr>
              <a:t>USS </a:t>
            </a:r>
            <a:r>
              <a:rPr lang="en-US" i="1" dirty="0" smtClean="0">
                <a:solidFill>
                  <a:schemeClr val="bg1"/>
                </a:solidFill>
                <a:latin typeface="Times New Roman" panose="02020603050405020304" pitchFamily="18" charset="0"/>
                <a:cs typeface="Times New Roman" panose="02020603050405020304" pitchFamily="18" charset="0"/>
              </a:rPr>
              <a:t>Monitor</a:t>
            </a:r>
            <a:r>
              <a:rPr lang="en-US" dirty="0" smtClean="0">
                <a:solidFill>
                  <a:schemeClr val="bg1"/>
                </a:solidFill>
                <a:latin typeface="Times New Roman" panose="02020603050405020304" pitchFamily="18" charset="0"/>
                <a:cs typeface="Times New Roman" panose="02020603050405020304" pitchFamily="18" charset="0"/>
              </a:rPr>
              <a:t> and CSS </a:t>
            </a:r>
            <a:r>
              <a:rPr lang="en-US" i="1" dirty="0" smtClean="0">
                <a:solidFill>
                  <a:schemeClr val="bg1"/>
                </a:solidFill>
                <a:latin typeface="Times New Roman" panose="02020603050405020304" pitchFamily="18" charset="0"/>
                <a:cs typeface="Times New Roman" panose="02020603050405020304" pitchFamily="18" charset="0"/>
              </a:rPr>
              <a:t>Virginia</a:t>
            </a:r>
            <a:r>
              <a:rPr lang="en-US" dirty="0" smtClean="0">
                <a:solidFill>
                  <a:schemeClr val="bg1"/>
                </a:solidFill>
                <a:latin typeface="Times New Roman" panose="02020603050405020304" pitchFamily="18" charset="0"/>
                <a:cs typeface="Times New Roman" panose="02020603050405020304" pitchFamily="18" charset="0"/>
              </a:rPr>
              <a:t> (</a:t>
            </a:r>
            <a:r>
              <a:rPr lang="en-US" i="1" dirty="0" smtClean="0">
                <a:solidFill>
                  <a:schemeClr val="bg1"/>
                </a:solidFill>
                <a:latin typeface="Times New Roman" panose="02020603050405020304" pitchFamily="18" charset="0"/>
                <a:cs typeface="Times New Roman" panose="02020603050405020304" pitchFamily="18" charset="0"/>
              </a:rPr>
              <a:t>Merrimac</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16628" y="1825625"/>
            <a:ext cx="4036423" cy="1427026"/>
          </a:xfrm>
        </p:spPr>
        <p:txBody>
          <a:bodyPr/>
          <a:lstStyle/>
          <a:p>
            <a:endParaRPr lang="en-US" dirty="0"/>
          </a:p>
        </p:txBody>
      </p:sp>
      <p:pic>
        <p:nvPicPr>
          <p:cNvPr id="1028" name="Picture 4" descr="Image result for uss moni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513" y="3735978"/>
            <a:ext cx="7038975" cy="29652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ss virginia bluepri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3" y="666210"/>
            <a:ext cx="7038974" cy="289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84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2182"/>
          </a:xfrm>
        </p:spPr>
        <p:txBody>
          <a:bodyPr>
            <a:normAutofit fontScale="90000"/>
          </a:bodyPr>
          <a:lstStyle/>
          <a:p>
            <a:pPr algn="ctr"/>
            <a:r>
              <a:rPr lang="en-US" dirty="0" smtClean="0">
                <a:solidFill>
                  <a:schemeClr val="bg1"/>
                </a:solidFill>
                <a:latin typeface="Times New Roman" panose="02020603050405020304" pitchFamily="18" charset="0"/>
                <a:cs typeface="Times New Roman" panose="02020603050405020304" pitchFamily="18" charset="0"/>
              </a:rPr>
              <a:t>Southern Qualitative Economy: </a:t>
            </a:r>
            <a:br>
              <a:rPr lang="en-US" dirty="0" smtClean="0">
                <a:solidFill>
                  <a:schemeClr val="bg1"/>
                </a:solidFill>
                <a:latin typeface="Times New Roman" panose="02020603050405020304" pitchFamily="18" charset="0"/>
                <a:cs typeface="Times New Roman" panose="02020603050405020304" pitchFamily="18" charset="0"/>
              </a:rPr>
            </a:br>
            <a:r>
              <a:rPr lang="en-US" dirty="0" smtClean="0">
                <a:solidFill>
                  <a:schemeClr val="bg1"/>
                </a:solidFill>
                <a:latin typeface="Times New Roman" panose="02020603050405020304" pitchFamily="18" charset="0"/>
                <a:cs typeface="Times New Roman" panose="02020603050405020304" pitchFamily="18" charset="0"/>
              </a:rPr>
              <a:t>The Effects of Research and Development</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2913017"/>
            <a:ext cx="7886700" cy="3263946"/>
          </a:xfrm>
        </p:spPr>
        <p:txBody>
          <a:bodyPr/>
          <a:lstStyle/>
          <a:p>
            <a:endParaRPr lang="en-US" dirty="0"/>
          </a:p>
        </p:txBody>
      </p:sp>
      <p:pic>
        <p:nvPicPr>
          <p:cNvPr id="6146" name="Picture 2" descr="Image result for css virginia and mon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6" y="1182255"/>
            <a:ext cx="8921931" cy="555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788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
            <a:ext cx="9052560" cy="509450"/>
          </a:xfrm>
        </p:spPr>
        <p:txBody>
          <a:bodyPr>
            <a:normAutofit fontScale="90000"/>
          </a:bodyPr>
          <a:lstStyle/>
          <a:p>
            <a:pPr algn="ctr"/>
            <a:r>
              <a:rPr lang="en-US" dirty="0" smtClean="0">
                <a:solidFill>
                  <a:schemeClr val="bg1"/>
                </a:solidFill>
                <a:latin typeface="Times New Roman" panose="02020603050405020304" pitchFamily="18" charset="0"/>
                <a:cs typeface="Times New Roman" panose="02020603050405020304" pitchFamily="18" charset="0"/>
              </a:rPr>
              <a:t>CSS </a:t>
            </a:r>
            <a:r>
              <a:rPr lang="en-US" i="1" dirty="0" smtClean="0">
                <a:solidFill>
                  <a:schemeClr val="bg1"/>
                </a:solidFill>
                <a:latin typeface="Times New Roman" panose="02020603050405020304" pitchFamily="18" charset="0"/>
                <a:cs typeface="Times New Roman" panose="02020603050405020304" pitchFamily="18" charset="0"/>
              </a:rPr>
              <a:t>Hunley</a:t>
            </a:r>
            <a:endParaRPr lang="en-US" i="1" dirty="0">
              <a:solidFill>
                <a:schemeClr val="bg1"/>
              </a:solidFill>
              <a:latin typeface="Times New Roman" panose="02020603050405020304" pitchFamily="18" charset="0"/>
              <a:cs typeface="Times New Roman" panose="02020603050405020304" pitchFamily="18" charset="0"/>
            </a:endParaRPr>
          </a:p>
        </p:txBody>
      </p:sp>
      <p:pic>
        <p:nvPicPr>
          <p:cNvPr id="8196" name="Picture 4" descr="Image result for css hunle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8579" y="640081"/>
            <a:ext cx="6270170" cy="260556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css hunley in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1" y="3376276"/>
            <a:ext cx="7249886" cy="33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963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705394"/>
          </a:xfrm>
        </p:spPr>
        <p:txBody>
          <a:bodyPr>
            <a:normAutofit/>
          </a:bodyPr>
          <a:lstStyle/>
          <a:p>
            <a:pPr algn="ctr"/>
            <a:r>
              <a:rPr lang="en-US" dirty="0" smtClean="0">
                <a:solidFill>
                  <a:schemeClr val="bg1"/>
                </a:solidFill>
                <a:latin typeface="Times New Roman" panose="02020603050405020304" pitchFamily="18" charset="0"/>
                <a:cs typeface="Times New Roman" panose="02020603050405020304" pitchFamily="18" charset="0"/>
              </a:rPr>
              <a:t>AND THIS . . . .</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Image result for civil war destruc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5395"/>
            <a:ext cx="4314088" cy="30625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ivil war destruc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15246" y="705395"/>
            <a:ext cx="4728754" cy="30625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ivil war destru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41379"/>
            <a:ext cx="4966137" cy="30080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514" y="3941379"/>
            <a:ext cx="4049486" cy="3008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094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5965"/>
          </a:xfrm>
        </p:spPr>
        <p:txBody>
          <a:bodyPr>
            <a:noAutofit/>
          </a:bodyPr>
          <a:lstStyle/>
          <a:p>
            <a:pPr algn="ctr"/>
            <a:r>
              <a:rPr lang="en-US" sz="2400" dirty="0" smtClean="0">
                <a:solidFill>
                  <a:schemeClr val="bg1"/>
                </a:solidFill>
                <a:latin typeface="Times New Roman" panose="02020603050405020304" pitchFamily="18" charset="0"/>
                <a:cs typeface="Times New Roman" panose="02020603050405020304" pitchFamily="18" charset="0"/>
              </a:rPr>
              <a:t>UNEXPLORED THEME: </a:t>
            </a:r>
            <a:br>
              <a:rPr lang="en-US" sz="2400" dirty="0" smtClean="0">
                <a:solidFill>
                  <a:schemeClr val="bg1"/>
                </a:solidFill>
                <a:latin typeface="Times New Roman" panose="02020603050405020304" pitchFamily="18" charset="0"/>
                <a:cs typeface="Times New Roman" panose="02020603050405020304" pitchFamily="18" charset="0"/>
              </a:rPr>
            </a:br>
            <a:r>
              <a:rPr lang="en-US" sz="2400" dirty="0" smtClean="0">
                <a:solidFill>
                  <a:schemeClr val="bg1"/>
                </a:solidFill>
                <a:latin typeface="Times New Roman" panose="02020603050405020304" pitchFamily="18" charset="0"/>
                <a:cs typeface="Times New Roman" panose="02020603050405020304" pitchFamily="18" charset="0"/>
              </a:rPr>
              <a:t>DEMOGRAPHIC OF BLACKS IN THE SOUTH DURING THE CIVIL WAR</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4951122"/>
            <a:ext cx="9144000" cy="1819133"/>
          </a:xfrm>
        </p:spPr>
        <p:txBody>
          <a:bodyPr>
            <a:normAutofit fontScale="62500" lnSpcReduction="20000"/>
          </a:bodyPr>
          <a:lstStyle/>
          <a:p>
            <a:pPr marL="0" indent="0">
              <a:buNone/>
            </a:pPr>
            <a:r>
              <a:rPr lang="en-US" sz="3600" dirty="0" smtClean="0">
                <a:solidFill>
                  <a:schemeClr val="bg1"/>
                </a:solidFill>
                <a:latin typeface="Times New Roman" panose="02020603050405020304" pitchFamily="18" charset="0"/>
                <a:cs typeface="Times New Roman" panose="02020603050405020304" pitchFamily="18" charset="0"/>
              </a:rPr>
              <a:t>     Free Black Business in New Orleans, 1858</a:t>
            </a:r>
          </a:p>
          <a:p>
            <a:pPr marL="0" indent="0">
              <a:buNone/>
            </a:pPr>
            <a:r>
              <a:rPr lang="en-US" dirty="0">
                <a:solidFill>
                  <a:schemeClr val="bg1"/>
                </a:solidFill>
              </a:rPr>
              <a:t> </a:t>
            </a:r>
            <a:r>
              <a:rPr lang="en-US" dirty="0" smtClean="0">
                <a:solidFill>
                  <a:schemeClr val="bg1"/>
                </a:solidFill>
              </a:rPr>
              <a:t>                                                                    </a:t>
            </a:r>
          </a:p>
          <a:p>
            <a:pPr marL="0" indent="0">
              <a:buNone/>
            </a:pPr>
            <a:r>
              <a:rPr lang="en-US" dirty="0" smtClean="0">
                <a:solidFill>
                  <a:schemeClr val="bg1"/>
                </a:solidFill>
              </a:rPr>
              <a:t>                                                                                                                             </a:t>
            </a:r>
            <a:r>
              <a:rPr lang="en-US" dirty="0" smtClean="0">
                <a:solidFill>
                  <a:schemeClr val="bg1"/>
                </a:solidFill>
                <a:latin typeface="Times New Roman" panose="02020603050405020304" pitchFamily="18" charset="0"/>
                <a:cs typeface="Times New Roman" panose="02020603050405020304" pitchFamily="18" charset="0"/>
              </a:rPr>
              <a:t>South Carolina                                   </a:t>
            </a:r>
          </a:p>
          <a:p>
            <a:pPr marL="0"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Slaveholder William                            </a:t>
            </a:r>
          </a:p>
          <a:p>
            <a:pPr marL="0"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Ellison, 1860</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5281" y="1150360"/>
            <a:ext cx="5828145" cy="3606367"/>
          </a:xfrm>
          <a:prstGeom prst="rect">
            <a:avLst/>
          </a:prstGeom>
        </p:spPr>
      </p:pic>
      <p:pic>
        <p:nvPicPr>
          <p:cNvPr id="5" name="Picture 4"/>
          <p:cNvPicPr>
            <a:picLocks noChangeAspect="1"/>
          </p:cNvPicPr>
          <p:nvPr/>
        </p:nvPicPr>
        <p:blipFill>
          <a:blip r:embed="rId3"/>
          <a:stretch>
            <a:fillRect/>
          </a:stretch>
        </p:blipFill>
        <p:spPr>
          <a:xfrm>
            <a:off x="6057178" y="1064492"/>
            <a:ext cx="2867025" cy="4572000"/>
          </a:xfrm>
          <a:prstGeom prst="rect">
            <a:avLst/>
          </a:prstGeom>
        </p:spPr>
      </p:pic>
    </p:spTree>
    <p:extLst>
      <p:ext uri="{BB962C8B-B14F-4D97-AF65-F5344CB8AC3E}">
        <p14:creationId xmlns:p14="http://schemas.microsoft.com/office/powerpoint/2010/main" val="1358319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4944"/>
            <a:ext cx="7886700" cy="30479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marL="0" lvl="4" indent="0">
              <a:spcBef>
                <a:spcPts val="1000"/>
              </a:spcBef>
              <a:buNone/>
            </a:pPr>
            <a:r>
              <a:rPr lang="en-US" sz="2500" dirty="0" smtClean="0">
                <a:solidFill>
                  <a:schemeClr val="bg1"/>
                </a:solidFill>
                <a:latin typeface="Times New Roman" panose="02020603050405020304" pitchFamily="18" charset="0"/>
                <a:cs typeface="Times New Roman" panose="02020603050405020304" pitchFamily="18" charset="0"/>
              </a:rPr>
              <a:t>“In the year </a:t>
            </a:r>
            <a:r>
              <a:rPr lang="en-US" sz="2500" dirty="0">
                <a:solidFill>
                  <a:schemeClr val="bg1"/>
                </a:solidFill>
                <a:latin typeface="Times New Roman" panose="02020603050405020304" pitchFamily="18" charset="0"/>
                <a:cs typeface="Times New Roman" panose="02020603050405020304" pitchFamily="18" charset="0"/>
              </a:rPr>
              <a:t>of Lincoln’s election and Southern secession, there were a total of </a:t>
            </a:r>
            <a:r>
              <a:rPr lang="en-US" sz="2500" dirty="0">
                <a:solidFill>
                  <a:srgbClr val="FFC000"/>
                </a:solidFill>
                <a:latin typeface="Times New Roman" panose="02020603050405020304" pitchFamily="18" charset="0"/>
                <a:cs typeface="Times New Roman" panose="02020603050405020304" pitchFamily="18" charset="0"/>
              </a:rPr>
              <a:t>488,070 free blacks living in the United States, about 10 percent of the entire black population</a:t>
            </a:r>
            <a:r>
              <a:rPr lang="en-US" sz="2500" dirty="0">
                <a:solidFill>
                  <a:schemeClr val="bg1"/>
                </a:solidFill>
                <a:latin typeface="Times New Roman" panose="02020603050405020304" pitchFamily="18" charset="0"/>
                <a:cs typeface="Times New Roman" panose="02020603050405020304" pitchFamily="18" charset="0"/>
              </a:rPr>
              <a:t>. Of those, 226,152 lived in the North and 261,918 in the South, </a:t>
            </a:r>
            <a:r>
              <a:rPr lang="en-US" sz="2500" dirty="0" smtClean="0">
                <a:solidFill>
                  <a:schemeClr val="bg1"/>
                </a:solidFill>
                <a:latin typeface="Times New Roman" panose="02020603050405020304" pitchFamily="18" charset="0"/>
                <a:cs typeface="Times New Roman" panose="02020603050405020304" pitchFamily="18" charset="0"/>
              </a:rPr>
              <a:t>(</a:t>
            </a:r>
            <a:r>
              <a:rPr lang="en-US" sz="2500" dirty="0">
                <a:solidFill>
                  <a:schemeClr val="bg1"/>
                </a:solidFill>
                <a:latin typeface="Times New Roman" panose="02020603050405020304" pitchFamily="18" charset="0"/>
                <a:cs typeface="Times New Roman" panose="02020603050405020304" pitchFamily="18" charset="0"/>
              </a:rPr>
              <a:t>Delaware, Kentucky, Maryland, Missouri, North Carolina, Tennessee, Virginia, Alabama, Arkansas, Florida, Georgia, Louisiana, Mississippi, South Carolina and Texas) plus the District of Columbia. Let me break that down further: A few months before the Confederacy was born, there were </a:t>
            </a:r>
            <a:r>
              <a:rPr lang="en-US" sz="2500" dirty="0">
                <a:solidFill>
                  <a:srgbClr val="FFC000"/>
                </a:solidFill>
                <a:latin typeface="Times New Roman" panose="02020603050405020304" pitchFamily="18" charset="0"/>
                <a:cs typeface="Times New Roman" panose="02020603050405020304" pitchFamily="18" charset="0"/>
              </a:rPr>
              <a:t>35,766 more free black people living in the slave-owning South than in the North</a:t>
            </a:r>
            <a:r>
              <a:rPr lang="en-US" sz="2500" dirty="0">
                <a:solidFill>
                  <a:schemeClr val="bg1"/>
                </a:solidFill>
                <a:latin typeface="Times New Roman" panose="02020603050405020304" pitchFamily="18" charset="0"/>
                <a:cs typeface="Times New Roman" panose="02020603050405020304" pitchFamily="18" charset="0"/>
              </a:rPr>
              <a:t>, and removing D.C. from the equation wouldn’t have shifted the result. And </a:t>
            </a:r>
            <a:r>
              <a:rPr lang="en-US" sz="2500" i="1" u="sng" dirty="0">
                <a:solidFill>
                  <a:schemeClr val="bg1"/>
                </a:solidFill>
                <a:latin typeface="Times New Roman" panose="02020603050405020304" pitchFamily="18" charset="0"/>
                <a:cs typeface="Times New Roman" panose="02020603050405020304" pitchFamily="18" charset="0"/>
              </a:rPr>
              <a:t>they stayed there</a:t>
            </a:r>
            <a:r>
              <a:rPr lang="en-US" sz="2500" dirty="0">
                <a:solidFill>
                  <a:schemeClr val="bg1"/>
                </a:solidFill>
                <a:latin typeface="Times New Roman" panose="02020603050405020304" pitchFamily="18" charset="0"/>
                <a:cs typeface="Times New Roman" panose="02020603050405020304" pitchFamily="18" charset="0"/>
              </a:rPr>
              <a:t> during the Civil </a:t>
            </a:r>
            <a:r>
              <a:rPr lang="en-US" sz="2500" dirty="0" smtClean="0">
                <a:solidFill>
                  <a:schemeClr val="bg1"/>
                </a:solidFill>
                <a:latin typeface="Times New Roman" panose="02020603050405020304" pitchFamily="18" charset="0"/>
                <a:cs typeface="Times New Roman" panose="02020603050405020304" pitchFamily="18" charset="0"/>
              </a:rPr>
              <a:t>War.  In addition  </a:t>
            </a:r>
            <a:r>
              <a:rPr lang="en-US" sz="2500" dirty="0">
                <a:solidFill>
                  <a:schemeClr val="bg1"/>
                </a:solidFill>
                <a:latin typeface="Times New Roman" panose="02020603050405020304" pitchFamily="18" charset="0"/>
                <a:cs typeface="Times New Roman" panose="02020603050405020304" pitchFamily="18" charset="0"/>
              </a:rPr>
              <a:t>significant number of these free blacks were the owners of slaves; th</a:t>
            </a:r>
            <a:r>
              <a:rPr lang="en-US" sz="2500" b="1" dirty="0">
                <a:solidFill>
                  <a:schemeClr val="bg1"/>
                </a:solidFill>
                <a:latin typeface="Times New Roman" panose="02020603050405020304" pitchFamily="18" charset="0"/>
                <a:cs typeface="Times New Roman" panose="02020603050405020304" pitchFamily="18" charset="0"/>
              </a:rPr>
              <a:t>e census of 1860 lists 3,775 free Negroes who owned a total of 12,760 slaves, the majority of whom lived in the Deep </a:t>
            </a:r>
            <a:r>
              <a:rPr lang="en-US" sz="2500" b="1" dirty="0" smtClean="0">
                <a:solidFill>
                  <a:schemeClr val="bg1"/>
                </a:solidFill>
                <a:latin typeface="Times New Roman" panose="02020603050405020304" pitchFamily="18" charset="0"/>
                <a:cs typeface="Times New Roman" panose="02020603050405020304" pitchFamily="18" charset="0"/>
              </a:rPr>
              <a:t>South.”</a:t>
            </a:r>
            <a:endParaRPr lang="en-US" sz="25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500" dirty="0" smtClean="0">
              <a:solidFill>
                <a:schemeClr val="bg1"/>
              </a:solidFill>
              <a:latin typeface="Times New Roman" panose="02020603050405020304" pitchFamily="18" charset="0"/>
              <a:cs typeface="Times New Roman" panose="02020603050405020304" pitchFamily="18" charset="0"/>
            </a:endParaRPr>
          </a:p>
          <a:p>
            <a:pPr marL="0" indent="0" algn="r">
              <a:buNone/>
            </a:pPr>
            <a:r>
              <a:rPr lang="en-US" sz="2500" dirty="0" smtClean="0">
                <a:solidFill>
                  <a:schemeClr val="bg1"/>
                </a:solidFill>
                <a:latin typeface="Times New Roman" panose="02020603050405020304" pitchFamily="18" charset="0"/>
                <a:cs typeface="Times New Roman" panose="02020603050405020304" pitchFamily="18" charset="0"/>
              </a:rPr>
              <a:t>Henry Louis Gates, quoting Berlin </a:t>
            </a:r>
            <a:r>
              <a:rPr lang="en-US" sz="2500" i="1" dirty="0" smtClean="0">
                <a:solidFill>
                  <a:schemeClr val="bg1"/>
                </a:solidFill>
                <a:latin typeface="Times New Roman" panose="02020603050405020304" pitchFamily="18" charset="0"/>
                <a:cs typeface="Times New Roman" panose="02020603050405020304" pitchFamily="18" charset="0"/>
              </a:rPr>
              <a:t>Slaves Without Masters: The Free Negro in the Antebellum South</a:t>
            </a:r>
            <a:r>
              <a:rPr lang="en-US" sz="2500" dirty="0" smtClean="0">
                <a:solidFill>
                  <a:schemeClr val="bg1"/>
                </a:solidFill>
                <a:latin typeface="Times New Roman" panose="02020603050405020304" pitchFamily="18" charset="0"/>
                <a:cs typeface="Times New Roman" panose="02020603050405020304" pitchFamily="18" charset="0"/>
              </a:rPr>
              <a:t>, 1974; also 1860 Census Report</a:t>
            </a:r>
            <a:endParaRPr lang="en-US" sz="2500"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230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8719"/>
          </a:xfrm>
        </p:spPr>
        <p:txBody>
          <a:bodyPr>
            <a:normAutofit fontScale="90000"/>
          </a:bodyPr>
          <a:lstStyle/>
          <a:p>
            <a:pPr algn="ctr"/>
            <a:r>
              <a:rPr lang="en-US" dirty="0" smtClean="0">
                <a:solidFill>
                  <a:schemeClr val="bg1"/>
                </a:solidFill>
                <a:latin typeface="Times New Roman" panose="02020603050405020304" pitchFamily="18" charset="0"/>
                <a:cs typeface="Times New Roman" panose="02020603050405020304" pitchFamily="18" charset="0"/>
              </a:rPr>
              <a:t>THE PRELIMINARY PROCLAMATION August 1862</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6754" y="953588"/>
            <a:ext cx="8987246" cy="5904411"/>
          </a:xfrm>
        </p:spPr>
        <p:txBody>
          <a:bodyPr>
            <a:normAutofit/>
          </a:bodyPr>
          <a:lstStyle/>
          <a:p>
            <a:pPr marL="0" indent="0">
              <a:buNone/>
            </a:pPr>
            <a:endParaRPr lang="en-US" dirty="0" smtClean="0">
              <a:solidFill>
                <a:schemeClr val="bg1"/>
              </a:solidFill>
            </a:endParaRPr>
          </a:p>
          <a:p>
            <a:pPr marL="0" indent="0">
              <a:buNone/>
            </a:pPr>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O</a:t>
            </a:r>
            <a:r>
              <a:rPr lang="en-US" dirty="0" smtClean="0">
                <a:solidFill>
                  <a:schemeClr val="bg1"/>
                </a:solidFill>
                <a:latin typeface="Times New Roman" panose="02020603050405020304" pitchFamily="18" charset="0"/>
                <a:cs typeface="Times New Roman" panose="02020603050405020304" pitchFamily="18" charset="0"/>
              </a:rPr>
              <a:t>n </a:t>
            </a:r>
            <a:r>
              <a:rPr lang="en-US" dirty="0">
                <a:solidFill>
                  <a:schemeClr val="bg1"/>
                </a:solidFill>
                <a:latin typeface="Times New Roman" panose="02020603050405020304" pitchFamily="18" charset="0"/>
                <a:cs typeface="Times New Roman" panose="02020603050405020304" pitchFamily="18" charset="0"/>
              </a:rPr>
              <a:t>the first day of January in the year of our Lord, one thousand eight hundred and sixty-three, all persons held as slaves within any State, or designated part of a State, the people whereof shall then be in rebellion against the United States shall be then, thenceforward, and forever free; and that </a:t>
            </a:r>
            <a:r>
              <a:rPr lang="en-US" i="1" dirty="0">
                <a:solidFill>
                  <a:srgbClr val="FFC000"/>
                </a:solidFill>
                <a:latin typeface="Times New Roman" panose="02020603050405020304" pitchFamily="18" charset="0"/>
                <a:cs typeface="Times New Roman" panose="02020603050405020304" pitchFamily="18" charset="0"/>
              </a:rPr>
              <a:t>the effort to colonize persons of African descent, </a:t>
            </a:r>
            <a:r>
              <a:rPr lang="en-US" i="1" dirty="0" smtClean="0">
                <a:solidFill>
                  <a:srgbClr val="FFC000"/>
                </a:solidFill>
                <a:latin typeface="Times New Roman" panose="02020603050405020304" pitchFamily="18" charset="0"/>
                <a:cs typeface="Times New Roman" panose="02020603050405020304" pitchFamily="18" charset="0"/>
              </a:rPr>
              <a:t>upon </a:t>
            </a:r>
            <a:r>
              <a:rPr lang="en-US" i="1" dirty="0">
                <a:solidFill>
                  <a:srgbClr val="FFC000"/>
                </a:solidFill>
                <a:latin typeface="Times New Roman" panose="02020603050405020304" pitchFamily="18" charset="0"/>
                <a:cs typeface="Times New Roman" panose="02020603050405020304" pitchFamily="18" charset="0"/>
              </a:rPr>
              <a:t>this continent, or elsewhere, with the previously obtained consent of the Governments existing there, will be </a:t>
            </a:r>
            <a:r>
              <a:rPr lang="en-US" i="1" dirty="0" smtClean="0">
                <a:solidFill>
                  <a:srgbClr val="FFC000"/>
                </a:solidFill>
                <a:latin typeface="Times New Roman" panose="02020603050405020304" pitchFamily="18" charset="0"/>
                <a:cs typeface="Times New Roman" panose="02020603050405020304" pitchFamily="18" charset="0"/>
              </a:rPr>
              <a:t>continued</a:t>
            </a:r>
            <a:r>
              <a:rPr lang="en-US" dirty="0">
                <a:solidFill>
                  <a:srgbClr val="FFC000"/>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 . </a:t>
            </a:r>
          </a:p>
          <a:p>
            <a:pPr marL="0" indent="0">
              <a:buNone/>
            </a:pPr>
            <a:r>
              <a:rPr lang="en-US" dirty="0" smtClean="0">
                <a:solidFill>
                  <a:schemeClr val="bg1"/>
                </a:solidFill>
                <a:latin typeface="Times New Roman" panose="02020603050405020304" pitchFamily="18" charset="0"/>
                <a:cs typeface="Times New Roman" panose="02020603050405020304" pitchFamily="18" charset="0"/>
              </a:rPr>
              <a:t>[I also] w</a:t>
            </a:r>
            <a:r>
              <a:rPr lang="en-US" altLang="zh-CN"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ill </a:t>
            </a:r>
            <a: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recommend that all citizens of the US who </a:t>
            </a:r>
            <a:r>
              <a:rPr lang="en-US" altLang="zh-CN"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have </a:t>
            </a:r>
            <a: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remained </a:t>
            </a:r>
            <a:r>
              <a:rPr lang="en-US" altLang="zh-CN"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loyal, </a:t>
            </a:r>
            <a: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upon the restoration of the constitutional relationship between the US and their respective </a:t>
            </a:r>
            <a:r>
              <a:rPr lang="en-US" altLang="zh-CN" dirty="0" smtClean="0">
                <a:solidFill>
                  <a:schemeClr val="bg1"/>
                </a:solidFill>
                <a:latin typeface="Times New Roman" panose="02020603050405020304" pitchFamily="18" charset="0"/>
                <a:ea typeface="宋体" panose="02010600030101010101" pitchFamily="2" charset="-122"/>
                <a:cs typeface="Times New Roman" panose="02020603050405020304" pitchFamily="18" charset="0"/>
              </a:rPr>
              <a:t>States, </a:t>
            </a:r>
            <a:r>
              <a:rPr lang="en-US" altLang="zh-CN" i="1" dirty="0">
                <a:solidFill>
                  <a:srgbClr val="FFC000"/>
                </a:solidFill>
                <a:latin typeface="Times New Roman" panose="02020603050405020304" pitchFamily="18" charset="0"/>
                <a:ea typeface="宋体" panose="02010600030101010101" pitchFamily="2" charset="-122"/>
                <a:cs typeface="Times New Roman" panose="02020603050405020304" pitchFamily="18" charset="0"/>
              </a:rPr>
              <a:t>be compensated for all losses, including the loss of slaves</a:t>
            </a:r>
            <a:r>
              <a:rPr lang="en-US" altLang="zh-CN"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dirty="0">
                <a:solidFill>
                  <a:schemeClr val="bg1"/>
                </a:solidFill>
                <a:ea typeface="宋体" panose="02010600030101010101" pitchFamily="2" charset="-122"/>
              </a:rPr>
              <a:t> </a:t>
            </a:r>
            <a:endParaRPr lang="en-US" altLang="en-US" sz="3200" dirty="0">
              <a:solidFill>
                <a:schemeClr val="bg1"/>
              </a:solidFill>
            </a:endParaRPr>
          </a:p>
          <a:p>
            <a:endParaRPr lang="en-US" dirty="0"/>
          </a:p>
        </p:txBody>
      </p:sp>
    </p:spTree>
    <p:extLst>
      <p:ext uri="{BB962C8B-B14F-4D97-AF65-F5344CB8AC3E}">
        <p14:creationId xmlns:p14="http://schemas.microsoft.com/office/powerpoint/2010/main" val="48995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flipV="1">
            <a:off x="457200" y="-457200"/>
            <a:ext cx="8229600" cy="76200"/>
          </a:xfrm>
        </p:spPr>
        <p:txBody>
          <a:bodyPr>
            <a:normAutofit fontScale="90000"/>
          </a:bodyPr>
          <a:lstStyle/>
          <a:p>
            <a:endParaRPr lang="en-US" altLang="en-US" sz="4000" smtClean="0"/>
          </a:p>
        </p:txBody>
      </p:sp>
      <p:sp>
        <p:nvSpPr>
          <p:cNvPr id="186371" name="Rectangle 3"/>
          <p:cNvSpPr>
            <a:spLocks noGrp="1" noChangeArrowheads="1"/>
          </p:cNvSpPr>
          <p:nvPr>
            <p:ph type="body" idx="1"/>
          </p:nvPr>
        </p:nvSpPr>
        <p:spPr>
          <a:xfrm>
            <a:off x="0" y="0"/>
            <a:ext cx="9144000" cy="6858000"/>
          </a:xfrm>
        </p:spPr>
        <p:txBody>
          <a:bodyPr/>
          <a:lstStyle/>
          <a:p>
            <a:pPr marL="0" indent="0">
              <a:lnSpc>
                <a:spcPct val="90000"/>
              </a:lnSpc>
              <a:buNone/>
            </a:pPr>
            <a:r>
              <a:rPr lang="en-US" altLang="en-US" sz="2400" dirty="0" smtClean="0">
                <a:solidFill>
                  <a:schemeClr val="bg1"/>
                </a:solidFill>
                <a:latin typeface="Times New Roman" panose="02020603050405020304" pitchFamily="18" charset="0"/>
                <a:cs typeface="Times New Roman" panose="02020603050405020304" pitchFamily="18" charset="0"/>
              </a:rPr>
              <a:t>Lincoln attempts to  allay criticism to avert disaster in the 1862 midterms:</a:t>
            </a:r>
          </a:p>
          <a:p>
            <a:pPr>
              <a:lnSpc>
                <a:spcPct val="90000"/>
              </a:lnSpc>
              <a:buFontTx/>
              <a:buNone/>
            </a:pPr>
            <a:endParaRPr lang="en-US" altLang="en-US" sz="2400" dirty="0" smtClean="0">
              <a:solidFill>
                <a:schemeClr val="bg1"/>
              </a:solidFill>
              <a:latin typeface="Times New Roman" panose="02020603050405020304" pitchFamily="18" charset="0"/>
              <a:cs typeface="Times New Roman" panose="02020603050405020304" pitchFamily="18" charset="0"/>
            </a:endParaRPr>
          </a:p>
          <a:p>
            <a:pPr>
              <a:lnSpc>
                <a:spcPct val="90000"/>
              </a:lnSpc>
              <a:buFontTx/>
              <a:buNone/>
            </a:pPr>
            <a:r>
              <a:rPr lang="en-US" altLang="en-US" sz="2400" dirty="0" smtClean="0">
                <a:solidFill>
                  <a:schemeClr val="bg1"/>
                </a:solidFill>
                <a:latin typeface="Times New Roman" panose="02020603050405020304" pitchFamily="18" charset="0"/>
                <a:cs typeface="Times New Roman" panose="02020603050405020304" pitchFamily="18" charset="0"/>
              </a:rPr>
              <a:t>  “I do not want to issue a document that the whole world will see as inoperative . . . it would as the Pope’s bull against the comet! Would my word alone free the slaves, when I cannot even enforce the Constitution in the rebel states? As slaves flock to our lines, </a:t>
            </a:r>
            <a:r>
              <a:rPr lang="en-US" altLang="en-US" sz="2400" i="1" dirty="0" smtClean="0">
                <a:solidFill>
                  <a:schemeClr val="bg1"/>
                </a:solidFill>
                <a:latin typeface="Times New Roman" panose="02020603050405020304" pitchFamily="18" charset="0"/>
                <a:cs typeface="Times New Roman" panose="02020603050405020304" pitchFamily="18" charset="0"/>
              </a:rPr>
              <a:t>what should we do with them</a:t>
            </a:r>
            <a:r>
              <a:rPr lang="en-US" altLang="en-US" sz="2400" dirty="0" smtClean="0">
                <a:solidFill>
                  <a:schemeClr val="bg1"/>
                </a:solidFill>
                <a:latin typeface="Times New Roman" panose="02020603050405020304" pitchFamily="18" charset="0"/>
                <a:cs typeface="Times New Roman" panose="02020603050405020304" pitchFamily="18" charset="0"/>
              </a:rPr>
              <a:t>? How are we to feed and clothe so many destitute people? Nor do I urge objections of a moral nature, in view of possible consequences of insurrection and massacre in the South.  </a:t>
            </a:r>
            <a:r>
              <a:rPr lang="en-US" altLang="en-US" sz="2400" dirty="0" smtClean="0">
                <a:solidFill>
                  <a:srgbClr val="FFC000"/>
                </a:solidFill>
                <a:latin typeface="Times New Roman" panose="02020603050405020304" pitchFamily="18" charset="0"/>
                <a:cs typeface="Times New Roman" panose="02020603050405020304" pitchFamily="18" charset="0"/>
              </a:rPr>
              <a:t>I view the matter as a </a:t>
            </a:r>
            <a:r>
              <a:rPr lang="en-US" altLang="en-US" sz="2400" i="1" dirty="0" smtClean="0">
                <a:solidFill>
                  <a:srgbClr val="FFC000"/>
                </a:solidFill>
                <a:latin typeface="Times New Roman" panose="02020603050405020304" pitchFamily="18" charset="0"/>
                <a:cs typeface="Times New Roman" panose="02020603050405020304" pitchFamily="18" charset="0"/>
              </a:rPr>
              <a:t>practical war measure</a:t>
            </a:r>
            <a:r>
              <a:rPr lang="en-US" altLang="en-US" sz="2400" dirty="0" smtClean="0">
                <a:solidFill>
                  <a:srgbClr val="FFC000"/>
                </a:solidFill>
                <a:latin typeface="Times New Roman" panose="02020603050405020304" pitchFamily="18" charset="0"/>
                <a:cs typeface="Times New Roman" panose="02020603050405020304" pitchFamily="18" charset="0"/>
              </a:rPr>
              <a:t>,</a:t>
            </a:r>
            <a:r>
              <a:rPr lang="en-US" altLang="en-US" sz="2400" dirty="0" smtClean="0">
                <a:solidFill>
                  <a:schemeClr val="bg1"/>
                </a:solidFill>
                <a:latin typeface="Times New Roman" panose="02020603050405020304" pitchFamily="18" charset="0"/>
                <a:cs typeface="Times New Roman" panose="02020603050405020304" pitchFamily="18" charset="0"/>
              </a:rPr>
              <a:t> to be decided upon according to the advantages or disadvantages it may offer to the suppression of the rebellion.”</a:t>
            </a:r>
          </a:p>
          <a:p>
            <a:pPr algn="r">
              <a:lnSpc>
                <a:spcPct val="90000"/>
              </a:lnSpc>
              <a:buFontTx/>
              <a:buNone/>
            </a:pPr>
            <a:r>
              <a:rPr lang="en-US" altLang="en-US" sz="2400" dirty="0" smtClean="0">
                <a:solidFill>
                  <a:schemeClr val="bg1"/>
                </a:solidFill>
                <a:latin typeface="Times New Roman" panose="02020603050405020304" pitchFamily="18" charset="0"/>
                <a:cs typeface="Times New Roman" panose="02020603050405020304" pitchFamily="18" charset="0"/>
              </a:rPr>
              <a:t>Lincoln, </a:t>
            </a:r>
            <a:r>
              <a:rPr lang="en-US" altLang="en-US" sz="2400" i="1" dirty="0" smtClean="0">
                <a:solidFill>
                  <a:schemeClr val="bg1"/>
                </a:solidFill>
                <a:latin typeface="Times New Roman" panose="02020603050405020304" pitchFamily="18" charset="0"/>
                <a:cs typeface="Times New Roman" panose="02020603050405020304" pitchFamily="18" charset="0"/>
              </a:rPr>
              <a:t>Chicago Tribune, </a:t>
            </a:r>
            <a:r>
              <a:rPr lang="en-US" altLang="en-US" sz="2400" dirty="0" smtClean="0">
                <a:solidFill>
                  <a:schemeClr val="bg1"/>
                </a:solidFill>
                <a:latin typeface="Times New Roman" panose="02020603050405020304" pitchFamily="18" charset="0"/>
                <a:cs typeface="Times New Roman" panose="02020603050405020304" pitchFamily="18" charset="0"/>
              </a:rPr>
              <a:t>23 September </a:t>
            </a:r>
            <a:r>
              <a:rPr lang="en-US" altLang="en-US" sz="2400" dirty="0" smtClean="0">
                <a:latin typeface="Times New Roman" panose="02020603050405020304" pitchFamily="18" charset="0"/>
                <a:cs typeface="Times New Roman" panose="02020603050405020304" pitchFamily="18" charset="0"/>
              </a:rPr>
              <a:t>1862</a:t>
            </a:r>
            <a:r>
              <a:rPr lang="en-US" altLang="en-US" sz="2400" dirty="0" smtClean="0"/>
              <a:t>     </a:t>
            </a:r>
          </a:p>
        </p:txBody>
      </p:sp>
    </p:spTree>
    <p:extLst>
      <p:ext uri="{BB962C8B-B14F-4D97-AF65-F5344CB8AC3E}">
        <p14:creationId xmlns:p14="http://schemas.microsoft.com/office/powerpoint/2010/main" val="268615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 calcmode="lin" valueType="num">
                                      <p:cBhvr additive="base">
                                        <p:cTn id="7" dur="500" fill="hold"/>
                                        <p:tgtEl>
                                          <p:spTgt spid="186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6371">
                                            <p:txEl>
                                              <p:pRg st="2" end="2"/>
                                            </p:txEl>
                                          </p:spTgt>
                                        </p:tgtEl>
                                        <p:attrNameLst>
                                          <p:attrName>style.visibility</p:attrName>
                                        </p:attrNameLst>
                                      </p:cBhvr>
                                      <p:to>
                                        <p:strVal val="visible"/>
                                      </p:to>
                                    </p:set>
                                    <p:anim calcmode="lin" valueType="num">
                                      <p:cBhvr additive="base">
                                        <p:cTn id="13" dur="500" fill="hold"/>
                                        <p:tgtEl>
                                          <p:spTgt spid="1863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6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6371">
                                            <p:txEl>
                                              <p:pRg st="3" end="3"/>
                                            </p:txEl>
                                          </p:spTgt>
                                        </p:tgtEl>
                                        <p:attrNameLst>
                                          <p:attrName>style.visibility</p:attrName>
                                        </p:attrNameLst>
                                      </p:cBhvr>
                                      <p:to>
                                        <p:strVal val="visible"/>
                                      </p:to>
                                    </p:set>
                                    <p:anim calcmode="lin" valueType="num">
                                      <p:cBhvr additive="base">
                                        <p:cTn id="19" dur="500" fill="hold"/>
                                        <p:tgtEl>
                                          <p:spTgt spid="1863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63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457200"/>
            <a:ext cx="9144000" cy="76200"/>
          </a:xfrm>
        </p:spPr>
        <p:txBody>
          <a:bodyPr>
            <a:normAutofit fontScale="90000"/>
          </a:bodyPr>
          <a:lstStyle/>
          <a:p>
            <a:pPr eaLnBrk="1" hangingPunct="1"/>
            <a:endParaRPr lang="en-US" altLang="en-US" sz="3600" smtClean="0">
              <a:latin typeface="Times New Roman" panose="02020603050405020304" pitchFamily="18" charset="0"/>
              <a:cs typeface="Times New Roman" panose="02020603050405020304" pitchFamily="18" charset="0"/>
            </a:endParaRPr>
          </a:p>
        </p:txBody>
      </p:sp>
      <p:sp>
        <p:nvSpPr>
          <p:cNvPr id="70659" name="Rectangle 3"/>
          <p:cNvSpPr>
            <a:spLocks noGrp="1" noChangeArrowheads="1"/>
          </p:cNvSpPr>
          <p:nvPr>
            <p:ph type="body" idx="1"/>
          </p:nvPr>
        </p:nvSpPr>
        <p:spPr>
          <a:xfrm>
            <a:off x="0" y="0"/>
            <a:ext cx="9144000" cy="6858000"/>
          </a:xfrm>
        </p:spPr>
        <p:txBody>
          <a:bodyPr/>
          <a:lstStyle/>
          <a:p>
            <a:pPr algn="ctr" eaLnBrk="1" hangingPunct="1">
              <a:lnSpc>
                <a:spcPct val="90000"/>
              </a:lnSpc>
              <a:buFontTx/>
              <a:buNone/>
            </a:pPr>
            <a:r>
              <a:rPr lang="en-US" altLang="en-US" sz="2400" dirty="0" smtClean="0">
                <a:solidFill>
                  <a:schemeClr val="bg1"/>
                </a:solidFill>
                <a:latin typeface="Times New Roman" panose="02020603050405020304" pitchFamily="18" charset="0"/>
                <a:cs typeface="Times New Roman" panose="02020603050405020304" pitchFamily="18" charset="0"/>
              </a:rPr>
              <a:t>LINCOLN’S 2 DECEMBER 1862 MESSAGE TO CONGRESS</a:t>
            </a:r>
          </a:p>
          <a:p>
            <a:pPr eaLnBrk="1" hangingPunct="1">
              <a:lnSpc>
                <a:spcPct val="90000"/>
              </a:lnSpc>
            </a:pPr>
            <a:r>
              <a:rPr lang="en-US" altLang="en-US" sz="2400" dirty="0" smtClean="0">
                <a:solidFill>
                  <a:schemeClr val="bg1"/>
                </a:solidFill>
                <a:latin typeface="Times New Roman" panose="02020603050405020304" pitchFamily="18" charset="0"/>
                <a:cs typeface="Times New Roman" panose="02020603050405020304" pitchFamily="18" charset="0"/>
              </a:rPr>
              <a:t>I hereby propose the following articles be remanded to the legislatures of the States as amendments to the Constitution of the United States: </a:t>
            </a:r>
          </a:p>
          <a:p>
            <a:pPr eaLnBrk="1" hangingPunct="1">
              <a:lnSpc>
                <a:spcPct val="90000"/>
              </a:lnSpc>
              <a:buFontTx/>
              <a:buNone/>
            </a:pPr>
            <a:endParaRPr lang="en-US" altLang="en-US" sz="2400" dirty="0" smtClean="0">
              <a:solidFill>
                <a:schemeClr val="bg1"/>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sz="2400" dirty="0" smtClean="0">
                <a:solidFill>
                  <a:schemeClr val="bg1"/>
                </a:solidFill>
                <a:latin typeface="Times New Roman" panose="02020603050405020304" pitchFamily="18" charset="0"/>
                <a:cs typeface="Times New Roman" panose="02020603050405020304" pitchFamily="18" charset="0"/>
              </a:rPr>
              <a:t>ART. I: Every State wherein slavery now exists which shall abolish the same therein at any time </a:t>
            </a:r>
            <a:r>
              <a:rPr lang="en-US" altLang="en-US" sz="2400" dirty="0" smtClean="0">
                <a:solidFill>
                  <a:srgbClr val="FFC000"/>
                </a:solidFill>
                <a:latin typeface="Times New Roman" panose="02020603050405020304" pitchFamily="18" charset="0"/>
                <a:cs typeface="Times New Roman" panose="02020603050405020304" pitchFamily="18" charset="0"/>
              </a:rPr>
              <a:t>before the 1st day of January, A. D. 1900</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smtClean="0">
                <a:solidFill>
                  <a:srgbClr val="FFC000"/>
                </a:solidFill>
                <a:latin typeface="Times New Roman" panose="02020603050405020304" pitchFamily="18" charset="0"/>
                <a:cs typeface="Times New Roman" panose="02020603050405020304" pitchFamily="18" charset="0"/>
              </a:rPr>
              <a:t>shall receive compensation from the United States</a:t>
            </a:r>
            <a:r>
              <a:rPr lang="en-US" altLang="en-US" sz="2400" dirty="0" smtClean="0">
                <a:solidFill>
                  <a:schemeClr val="bg1"/>
                </a:solidFill>
                <a:latin typeface="Times New Roman" panose="02020603050405020304" pitchFamily="18" charset="0"/>
                <a:cs typeface="Times New Roman" panose="02020603050405020304" pitchFamily="18" charset="0"/>
              </a:rPr>
              <a:t>.</a:t>
            </a:r>
            <a:endParaRPr lang="en-US" altLang="en-US" sz="2400" b="1" u="sng" dirty="0" smtClean="0">
              <a:solidFill>
                <a:schemeClr val="bg1"/>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sz="2400" dirty="0" smtClean="0">
                <a:solidFill>
                  <a:schemeClr val="bg1"/>
                </a:solidFill>
                <a:latin typeface="Times New Roman" panose="02020603050405020304" pitchFamily="18" charset="0"/>
                <a:cs typeface="Times New Roman" panose="02020603050405020304" pitchFamily="18" charset="0"/>
              </a:rPr>
              <a:t>ART. II: Congress may appropriate money and otherwise </a:t>
            </a:r>
            <a:r>
              <a:rPr lang="en-US" altLang="en-US" sz="2400" dirty="0" smtClean="0">
                <a:solidFill>
                  <a:srgbClr val="FFC000"/>
                </a:solidFill>
                <a:latin typeface="Times New Roman" panose="02020603050405020304" pitchFamily="18" charset="0"/>
                <a:cs typeface="Times New Roman" panose="02020603050405020304" pitchFamily="18" charset="0"/>
              </a:rPr>
              <a:t>provide for colonizing free colored persons with their own consent at any place or places without the United States</a:t>
            </a:r>
            <a:r>
              <a:rPr lang="en-US" altLang="en-US" sz="2400" dirty="0" smtClean="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8485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anim calcmode="lin" valueType="num">
                                      <p:cBhvr additive="base">
                                        <p:cTn id="19" dur="500" fill="hold"/>
                                        <p:tgtEl>
                                          <p:spTgt spid="706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659">
                                            <p:txEl>
                                              <p:pRg st="4" end="4"/>
                                            </p:txEl>
                                          </p:spTgt>
                                        </p:tgtEl>
                                        <p:attrNameLst>
                                          <p:attrName>style.visibility</p:attrName>
                                        </p:attrNameLst>
                                      </p:cBhvr>
                                      <p:to>
                                        <p:strVal val="visible"/>
                                      </p:to>
                                    </p:set>
                                    <p:anim calcmode="lin" valueType="num">
                                      <p:cBhvr additive="base">
                                        <p:cTn id="25" dur="5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52400"/>
            <a:ext cx="9144000" cy="914400"/>
          </a:xfrm>
        </p:spPr>
        <p:txBody>
          <a:bodyPr/>
          <a:lstStyle/>
          <a:p>
            <a:pPr algn="ctr" eaLnBrk="1" hangingPunct="1"/>
            <a:r>
              <a:rPr lang="en-US" altLang="en-US" sz="2800" dirty="0" smtClean="0">
                <a:solidFill>
                  <a:schemeClr val="bg1"/>
                </a:solidFill>
                <a:latin typeface="Times New Roman" panose="02020603050405020304" pitchFamily="18" charset="0"/>
                <a:cs typeface="Times New Roman" panose="02020603050405020304" pitchFamily="18" charset="0"/>
              </a:rPr>
              <a:t>EUROPEAN CONFUSION RE THE 2 DECEMBER MESSAGE</a:t>
            </a:r>
          </a:p>
        </p:txBody>
      </p:sp>
      <p:sp>
        <p:nvSpPr>
          <p:cNvPr id="71683" name="Rectangle 3"/>
          <p:cNvSpPr>
            <a:spLocks noGrp="1" noChangeArrowheads="1"/>
          </p:cNvSpPr>
          <p:nvPr>
            <p:ph type="body" idx="1"/>
          </p:nvPr>
        </p:nvSpPr>
        <p:spPr>
          <a:xfrm>
            <a:off x="0" y="1066800"/>
            <a:ext cx="9144000" cy="5791200"/>
          </a:xfrm>
        </p:spPr>
        <p:txBody>
          <a:bodyPr/>
          <a:lstStyle/>
          <a:p>
            <a:pPr eaLnBrk="1" hangingPunct="1">
              <a:buFontTx/>
              <a:buNone/>
            </a:pPr>
            <a:r>
              <a:rPr lang="en-US" altLang="en-US" sz="2800" dirty="0" smtClean="0">
                <a:solidFill>
                  <a:schemeClr val="bg1"/>
                </a:solidFill>
                <a:latin typeface="Times New Roman" panose="02020603050405020304" pitchFamily="18" charset="0"/>
                <a:cs typeface="Times New Roman" panose="02020603050405020304" pitchFamily="18" charset="0"/>
              </a:rPr>
              <a:t>   </a:t>
            </a:r>
            <a:r>
              <a:rPr lang="en-US" altLang="en-US" sz="2400" dirty="0" smtClean="0">
                <a:solidFill>
                  <a:schemeClr val="bg1"/>
                </a:solidFill>
                <a:latin typeface="Times New Roman" panose="02020603050405020304" pitchFamily="18" charset="0"/>
                <a:cs typeface="Times New Roman" panose="02020603050405020304" pitchFamily="18" charset="0"/>
              </a:rPr>
              <a:t>“Evidently this threat [</a:t>
            </a:r>
            <a:r>
              <a:rPr lang="en-US" altLang="en-US" sz="2400" dirty="0" smtClean="0">
                <a:solidFill>
                  <a:srgbClr val="FFC000"/>
                </a:solidFill>
                <a:latin typeface="Times New Roman" panose="02020603050405020304" pitchFamily="18" charset="0"/>
                <a:cs typeface="Times New Roman" panose="02020603050405020304" pitchFamily="18" charset="0"/>
              </a:rPr>
              <a:t>Emancipation Proclamation]--for it bears a menacing air—was intended to intimidate the British people to suppress their sympathy with the South and to influence her Majesty's Government</a:t>
            </a:r>
            <a:r>
              <a:rPr lang="en-US" altLang="en-US" sz="2400" dirty="0" smtClean="0">
                <a:solidFill>
                  <a:schemeClr val="bg1"/>
                </a:solidFill>
                <a:latin typeface="Times New Roman" panose="02020603050405020304" pitchFamily="18" charset="0"/>
                <a:cs typeface="Times New Roman" panose="02020603050405020304" pitchFamily="18" charset="0"/>
              </a:rPr>
              <a:t>; for a few days after this menace was received in London [Lincoln] practically revoked his Emancipation Proclamation, which had been uttered with so much personality a few weeks before; and, instead of abolishing slavery next week he offers to give the South the rest of the century to do it in, and to pay for it, too, if they will save him the trouble </a:t>
            </a:r>
            <a:r>
              <a:rPr lang="en-US" altLang="en-US" sz="2400" dirty="0" smtClean="0">
                <a:solidFill>
                  <a:schemeClr val="bg1"/>
                </a:solidFill>
                <a:latin typeface="Times New Roman" panose="02020603050405020304" pitchFamily="18" charset="0"/>
                <a:cs typeface="Times New Roman" panose="02020603050405020304" pitchFamily="18" charset="0"/>
              </a:rPr>
              <a:t>to </a:t>
            </a:r>
            <a:r>
              <a:rPr lang="en-US" altLang="en-US" sz="2400" dirty="0" smtClean="0">
                <a:solidFill>
                  <a:schemeClr val="bg1"/>
                </a:solidFill>
                <a:latin typeface="Times New Roman" panose="02020603050405020304" pitchFamily="18" charset="0"/>
                <a:cs typeface="Times New Roman" panose="02020603050405020304" pitchFamily="18" charset="0"/>
              </a:rPr>
              <a:t>have to do it himself.”</a:t>
            </a:r>
            <a:r>
              <a:rPr lang="en-US" altLang="en-US" sz="2800" dirty="0" smtClean="0">
                <a:solidFill>
                  <a:schemeClr val="bg1"/>
                </a:solidFill>
                <a:latin typeface="Times New Roman" panose="02020603050405020304" pitchFamily="18" charset="0"/>
                <a:cs typeface="Times New Roman" panose="02020603050405020304" pitchFamily="18" charset="0"/>
              </a:rPr>
              <a:t>  </a:t>
            </a:r>
          </a:p>
          <a:p>
            <a:pPr algn="r" eaLnBrk="1" hangingPunct="1">
              <a:buFontTx/>
              <a:buNone/>
            </a:pPr>
            <a:endParaRPr lang="en-US" altLang="en-US" sz="2000" dirty="0" smtClean="0">
              <a:solidFill>
                <a:schemeClr val="bg1"/>
              </a:solidFill>
              <a:latin typeface="Times New Roman" panose="02020603050405020304" pitchFamily="18" charset="0"/>
              <a:cs typeface="Times New Roman" panose="02020603050405020304" pitchFamily="18" charset="0"/>
            </a:endParaRPr>
          </a:p>
          <a:p>
            <a:pPr algn="r" eaLnBrk="1" hangingPunct="1">
              <a:buFontTx/>
              <a:buNone/>
            </a:pPr>
            <a:r>
              <a:rPr lang="en-US" altLang="en-US" sz="2400" dirty="0" smtClean="0">
                <a:solidFill>
                  <a:schemeClr val="bg1"/>
                </a:solidFill>
                <a:latin typeface="Times New Roman" panose="02020603050405020304" pitchFamily="18" charset="0"/>
                <a:cs typeface="Times New Roman" panose="02020603050405020304" pitchFamily="18" charset="0"/>
              </a:rPr>
              <a:t>Palmerston to House of Commons, </a:t>
            </a:r>
          </a:p>
          <a:p>
            <a:pPr algn="r" eaLnBrk="1" hangingPunct="1">
              <a:buFontTx/>
              <a:buNone/>
            </a:pP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smtClean="0">
                <a:solidFill>
                  <a:schemeClr val="bg1"/>
                </a:solidFill>
                <a:latin typeface="Times New Roman" panose="02020603050405020304" pitchFamily="18" charset="0"/>
                <a:cs typeface="Times New Roman" panose="02020603050405020304" pitchFamily="18" charset="0"/>
              </a:rPr>
              <a:t>        Response </a:t>
            </a:r>
            <a:r>
              <a:rPr lang="en-US" altLang="en-US" sz="2400" dirty="0" smtClean="0">
                <a:solidFill>
                  <a:schemeClr val="bg1"/>
                </a:solidFill>
                <a:latin typeface="Times New Roman" panose="02020603050405020304" pitchFamily="18" charset="0"/>
                <a:cs typeface="Times New Roman" panose="02020603050405020304" pitchFamily="18" charset="0"/>
              </a:rPr>
              <a:t>to Lincoln’s 2 December Message to Congress</a:t>
            </a:r>
            <a:r>
              <a:rPr lang="en-US" altLang="en-US" sz="2400" dirty="0" smtClean="0">
                <a:latin typeface="Times New Roman" panose="02020603050405020304" pitchFamily="18" charset="0"/>
                <a:cs typeface="Times New Roman" panose="02020603050405020304" pitchFamily="18" charset="0"/>
              </a:rPr>
              <a:t>,</a:t>
            </a:r>
            <a:r>
              <a:rPr lang="en-US" altLang="en-US" sz="2000" dirty="0" smtClean="0">
                <a:latin typeface="Times New Roman" panose="02020603050405020304" pitchFamily="18" charset="0"/>
                <a:cs typeface="Times New Roman" panose="02020603050405020304" pitchFamily="18" charset="0"/>
              </a:rPr>
              <a:t>1862</a:t>
            </a:r>
          </a:p>
        </p:txBody>
      </p:sp>
    </p:spTree>
    <p:extLst>
      <p:ext uri="{BB962C8B-B14F-4D97-AF65-F5344CB8AC3E}">
        <p14:creationId xmlns:p14="http://schemas.microsoft.com/office/powerpoint/2010/main" val="159330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anim calcmode="lin" valueType="num">
                                      <p:cBhvr additive="base">
                                        <p:cTn id="13"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anim calcmode="lin" valueType="num">
                                      <p:cBhvr additive="base">
                                        <p:cTn id="19"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4497"/>
          </a:xfrm>
        </p:spPr>
        <p:txBody>
          <a:bodyPr>
            <a:normAutofit fontScale="90000"/>
          </a:bodyPr>
          <a:lstStyle/>
          <a:p>
            <a:pPr algn="ctr"/>
            <a:r>
              <a:rPr lang="en-US" dirty="0" smtClean="0">
                <a:solidFill>
                  <a:schemeClr val="bg1"/>
                </a:solidFill>
                <a:latin typeface="Times New Roman" panose="02020603050405020304" pitchFamily="18" charset="0"/>
                <a:cs typeface="Times New Roman" panose="02020603050405020304" pitchFamily="18" charset="0"/>
              </a:rPr>
              <a:t>The Final Draft: 1 January 1863</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358" y="693684"/>
            <a:ext cx="9033641" cy="6164316"/>
          </a:xfrm>
        </p:spPr>
        <p:txBody>
          <a:bodyPr>
            <a:normAutofit fontScale="85000" lnSpcReduction="20000"/>
          </a:bodyPr>
          <a:lstStyle/>
          <a:p>
            <a:pPr marL="0" indent="0">
              <a:buNone/>
            </a:pPr>
            <a:r>
              <a:rPr lang="en-US" dirty="0" smtClean="0">
                <a:solidFill>
                  <a:schemeClr val="bg1"/>
                </a:solidFill>
                <a:latin typeface="Times New Roman" panose="02020603050405020304" pitchFamily="18" charset="0"/>
                <a:cs typeface="Times New Roman" panose="02020603050405020304" pitchFamily="18" charset="0"/>
              </a:rPr>
              <a:t>“Now</a:t>
            </a:r>
            <a:r>
              <a:rPr lang="en-US" dirty="0">
                <a:solidFill>
                  <a:schemeClr val="bg1"/>
                </a:solidFill>
                <a:latin typeface="Times New Roman" panose="02020603050405020304" pitchFamily="18" charset="0"/>
                <a:cs typeface="Times New Roman" panose="02020603050405020304" pitchFamily="18" charset="0"/>
              </a:rPr>
              <a:t>, therefore I, Abraham Lincoln, President of the United States, by virtue of the power in me vested as Commander-in-Chief, of the Army and Navy of the United States in time of actual armed rebellion against the authority and government of the United States, and as a fit and necessary war measure for suppressing said rebellion, do, on this first day of January, in the year of our Lord one thousand eight hundred and sixty-three, designate as the States and parts of States wherein the people </a:t>
            </a:r>
            <a:r>
              <a:rPr lang="en-US" dirty="0" smtClean="0">
                <a:solidFill>
                  <a:schemeClr val="bg1"/>
                </a:solidFill>
                <a:latin typeface="Times New Roman" panose="02020603050405020304" pitchFamily="18" charset="0"/>
                <a:cs typeface="Times New Roman" panose="02020603050405020304" pitchFamily="18" charset="0"/>
              </a:rPr>
              <a:t>are </a:t>
            </a:r>
            <a:r>
              <a:rPr lang="en-US" dirty="0">
                <a:solidFill>
                  <a:schemeClr val="bg1"/>
                </a:solidFill>
                <a:latin typeface="Times New Roman" panose="02020603050405020304" pitchFamily="18" charset="0"/>
                <a:cs typeface="Times New Roman" panose="02020603050405020304" pitchFamily="18" charset="0"/>
              </a:rPr>
              <a:t>this day in rebellion against the United States, the </a:t>
            </a:r>
            <a:r>
              <a:rPr lang="en-US" dirty="0" smtClean="0">
                <a:solidFill>
                  <a:schemeClr val="bg1"/>
                </a:solidFill>
                <a:latin typeface="Times New Roman" panose="02020603050405020304" pitchFamily="18" charset="0"/>
                <a:cs typeface="Times New Roman" panose="02020603050405020304" pitchFamily="18" charset="0"/>
              </a:rPr>
              <a:t>following:</a:t>
            </a: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Arkansas, Texas, Louisiana, (except the Parishes of St. Bernard, Plaquemines, Jefferson, St. John, St. Charles, St. James Ascension, Assumption, Terrebonne, Lafourche, St. Mary, St. Martin, and Orleans, including the City of New Orleans) Mississippi, Alabama, Florida, Georgia, South Carolina, North Carolina, and Virginia, (except the forty-eight counties designated as West Virginia</a:t>
            </a:r>
            <a:r>
              <a:rPr lang="en-US" dirty="0" smtClean="0">
                <a:solidFill>
                  <a:schemeClr val="bg1"/>
                </a:solidFill>
                <a:latin typeface="Times New Roman" panose="02020603050405020304" pitchFamily="18" charset="0"/>
                <a:cs typeface="Times New Roman" panose="02020603050405020304" pitchFamily="18" charset="0"/>
              </a:rPr>
              <a:t>, of which </a:t>
            </a:r>
            <a:r>
              <a:rPr lang="en-US" dirty="0">
                <a:solidFill>
                  <a:schemeClr val="bg1"/>
                </a:solidFill>
                <a:latin typeface="Times New Roman" panose="02020603050405020304" pitchFamily="18" charset="0"/>
                <a:cs typeface="Times New Roman" panose="02020603050405020304" pitchFamily="18" charset="0"/>
              </a:rPr>
              <a:t>excepted parts, are for the present, left precisely as if this proclamation were not issued</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And by virtue of the power, and for the purpose aforesaid, I do order and declare that all persons held as slaves within said designated States, and parts of States, are, and henceforward shall be free . . . </a:t>
            </a:r>
            <a:r>
              <a:rPr lang="en-US" dirty="0">
                <a:solidFill>
                  <a:srgbClr val="FFC000"/>
                </a:solidFill>
                <a:latin typeface="Times New Roman" panose="02020603050405020304" pitchFamily="18" charset="0"/>
                <a:cs typeface="Times New Roman" panose="02020603050405020304" pitchFamily="18" charset="0"/>
              </a:rPr>
              <a:t>I further declare and make known, that such persons </a:t>
            </a:r>
            <a:r>
              <a:rPr lang="en-US" dirty="0" smtClean="0">
                <a:solidFill>
                  <a:srgbClr val="FFC000"/>
                </a:solidFill>
                <a:latin typeface="Times New Roman" panose="02020603050405020304" pitchFamily="18" charset="0"/>
                <a:cs typeface="Times New Roman" panose="02020603050405020304" pitchFamily="18" charset="0"/>
              </a:rPr>
              <a:t>shall </a:t>
            </a:r>
            <a:r>
              <a:rPr lang="en-US" dirty="0">
                <a:solidFill>
                  <a:srgbClr val="FFC000"/>
                </a:solidFill>
                <a:latin typeface="Times New Roman" panose="02020603050405020304" pitchFamily="18" charset="0"/>
                <a:cs typeface="Times New Roman" panose="02020603050405020304" pitchFamily="18" charset="0"/>
              </a:rPr>
              <a:t>be received into the armed service of the United States to garrison forts, positions, stations, and other places, and to man vessels of all sorts in said service</a:t>
            </a:r>
            <a:r>
              <a:rPr lang="en-US"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endParaRPr>
          </a:p>
        </p:txBody>
      </p:sp>
    </p:spTree>
    <p:extLst>
      <p:ext uri="{BB962C8B-B14F-4D97-AF65-F5344CB8AC3E}">
        <p14:creationId xmlns:p14="http://schemas.microsoft.com/office/powerpoint/2010/main" val="428158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flipV="1">
            <a:off x="457200" y="-457200"/>
            <a:ext cx="8229600" cy="76200"/>
          </a:xfrm>
        </p:spPr>
        <p:txBody>
          <a:bodyPr>
            <a:normAutofit fontScale="90000"/>
          </a:bodyPr>
          <a:lstStyle/>
          <a:p>
            <a:endParaRPr lang="en-US" altLang="en-US" sz="4000" smtClean="0"/>
          </a:p>
        </p:txBody>
      </p:sp>
      <p:sp>
        <p:nvSpPr>
          <p:cNvPr id="182275" name="Rectangle 3"/>
          <p:cNvSpPr>
            <a:spLocks noGrp="1" noChangeArrowheads="1"/>
          </p:cNvSpPr>
          <p:nvPr>
            <p:ph type="body" idx="1"/>
          </p:nvPr>
        </p:nvSpPr>
        <p:spPr>
          <a:xfrm>
            <a:off x="0" y="0"/>
            <a:ext cx="9144000" cy="6858000"/>
          </a:xfrm>
        </p:spPr>
        <p:txBody>
          <a:bodyPr/>
          <a:lstStyle/>
          <a:p>
            <a:pPr eaLnBrk="1" hangingPunct="1">
              <a:lnSpc>
                <a:spcPct val="90000"/>
              </a:lnSpc>
              <a:buFontTx/>
              <a:buNone/>
            </a:pPr>
            <a:r>
              <a:rPr lang="en-US" altLang="en-US" sz="2000" dirty="0" smtClean="0">
                <a:solidFill>
                  <a:schemeClr val="bg1"/>
                </a:solidFill>
                <a:latin typeface="Times New Roman" panose="02020603050405020304" pitchFamily="18" charset="0"/>
                <a:cs typeface="Times New Roman" panose="02020603050405020304" pitchFamily="18" charset="0"/>
              </a:rPr>
              <a:t>     “You say ‘His Emancipation Proclamation has freed the slaves! That proves he was against slavery, an abolitionist!’ The proclamation has no legal justification, except as a military measure. Understand, I raise no objections against it [slavery] on legal or constitutional grounds ... I view the matter [emancipation] as a practical war measure, to be decided upon according to the advantages or disadvantages it may offer to the suppression of the rebellion." </a:t>
            </a:r>
          </a:p>
          <a:p>
            <a:pPr algn="r" eaLnBrk="1" hangingPunct="1">
              <a:lnSpc>
                <a:spcPct val="90000"/>
              </a:lnSpc>
              <a:buFontTx/>
              <a:buNone/>
            </a:pPr>
            <a:r>
              <a:rPr lang="en-US" altLang="en-US" sz="1800" dirty="0" smtClean="0">
                <a:solidFill>
                  <a:schemeClr val="bg1"/>
                </a:solidFill>
                <a:latin typeface="Times New Roman" panose="02020603050405020304" pitchFamily="18" charset="0"/>
                <a:cs typeface="Times New Roman" panose="02020603050405020304" pitchFamily="18" charset="0"/>
              </a:rPr>
              <a:t>Lincoln to Attorney General Edward Bates 1862</a:t>
            </a:r>
            <a:r>
              <a:rPr lang="en-US" altLang="en-US" sz="1800" dirty="0" smtClean="0">
                <a:solidFill>
                  <a:schemeClr val="bg1"/>
                </a:solidFill>
              </a:rPr>
              <a:t> </a:t>
            </a:r>
          </a:p>
          <a:p>
            <a:pPr lvl="1" eaLnBrk="1" hangingPunct="1">
              <a:lnSpc>
                <a:spcPct val="90000"/>
              </a:lnSpc>
            </a:pPr>
            <a:endParaRPr lang="en-US" altLang="en-US" sz="1800" dirty="0" smtClean="0">
              <a:solidFill>
                <a:schemeClr val="bg1"/>
              </a:solidFill>
              <a:latin typeface="Times New Roman" panose="02020603050405020304" pitchFamily="18" charset="0"/>
              <a:cs typeface="Times New Roman" panose="02020603050405020304" pitchFamily="18" charset="0"/>
            </a:endParaRPr>
          </a:p>
          <a:p>
            <a:pPr lvl="1" eaLnBrk="1" hangingPunct="1">
              <a:lnSpc>
                <a:spcPct val="90000"/>
              </a:lnSpc>
              <a:buFontTx/>
              <a:buNone/>
            </a:pPr>
            <a:r>
              <a:rPr lang="en-US" altLang="en-US" sz="1800" dirty="0" smtClean="0">
                <a:solidFill>
                  <a:schemeClr val="bg1"/>
                </a:solidFill>
                <a:latin typeface="Times New Roman" panose="02020603050405020304" pitchFamily="18" charset="0"/>
                <a:cs typeface="Times New Roman" panose="02020603050405020304" pitchFamily="18" charset="0"/>
              </a:rPr>
              <a:t>“The measure has the double advantage of taking labor away from the insurgent cause, and supplying those places in our army which otherwise must be filled by white soldiers.”</a:t>
            </a:r>
          </a:p>
          <a:p>
            <a:pPr lvl="1" algn="r" eaLnBrk="1" hangingPunct="1">
              <a:lnSpc>
                <a:spcPct val="90000"/>
              </a:lnSpc>
              <a:buFontTx/>
              <a:buNone/>
            </a:pPr>
            <a:r>
              <a:rPr lang="en-US" altLang="en-US" sz="1800" dirty="0" smtClean="0">
                <a:solidFill>
                  <a:schemeClr val="bg1"/>
                </a:solidFill>
                <a:latin typeface="Times New Roman" panose="02020603050405020304" pitchFamily="18" charset="0"/>
                <a:cs typeface="Times New Roman" panose="02020603050405020304" pitchFamily="18" charset="0"/>
              </a:rPr>
              <a:t>Lincoln to Congress, December 1862</a:t>
            </a:r>
          </a:p>
          <a:p>
            <a:pPr lvl="1" algn="r" eaLnBrk="1" hangingPunct="1">
              <a:lnSpc>
                <a:spcPct val="90000"/>
              </a:lnSpc>
              <a:buFontTx/>
              <a:buNone/>
            </a:pPr>
            <a:endParaRPr lang="en-US" altLang="en-US" sz="1800" dirty="0" smtClean="0">
              <a:solidFill>
                <a:schemeClr val="bg1"/>
              </a:solidFill>
              <a:latin typeface="Times New Roman" panose="02020603050405020304" pitchFamily="18" charset="0"/>
              <a:cs typeface="Times New Roman" panose="02020603050405020304" pitchFamily="18" charset="0"/>
            </a:endParaRPr>
          </a:p>
          <a:p>
            <a:pPr lvl="1" eaLnBrk="1" hangingPunct="1">
              <a:lnSpc>
                <a:spcPct val="90000"/>
              </a:lnSpc>
              <a:buFontTx/>
              <a:buNone/>
            </a:pPr>
            <a:r>
              <a:rPr lang="en-US" altLang="en-US" sz="1800" dirty="0" smtClean="0">
                <a:solidFill>
                  <a:schemeClr val="bg1"/>
                </a:solidFill>
                <a:latin typeface="Times New Roman" panose="02020603050405020304" pitchFamily="18" charset="0"/>
                <a:cs typeface="Times New Roman" panose="02020603050405020304" pitchFamily="18" charset="0"/>
              </a:rPr>
              <a:t> “I think at least 100,000 colored troops can be raised relieving all the white troops. Every colored soldier who stops a bullet saves a white man’s life.”</a:t>
            </a:r>
          </a:p>
          <a:p>
            <a:pPr lvl="1" algn="r" eaLnBrk="1" hangingPunct="1">
              <a:lnSpc>
                <a:spcPct val="90000"/>
              </a:lnSpc>
              <a:buFontTx/>
              <a:buNone/>
            </a:pPr>
            <a:r>
              <a:rPr lang="en-US" altLang="en-US" sz="1800" dirty="0" smtClean="0">
                <a:solidFill>
                  <a:schemeClr val="bg1"/>
                </a:solidFill>
                <a:latin typeface="Times New Roman" panose="02020603050405020304" pitchFamily="18" charset="0"/>
                <a:cs typeface="Times New Roman" panose="02020603050405020304" pitchFamily="18" charset="0"/>
              </a:rPr>
              <a:t>Lincoln to Grant, August 1862</a:t>
            </a:r>
          </a:p>
          <a:p>
            <a:pPr lvl="1" algn="r" eaLnBrk="1" hangingPunct="1">
              <a:lnSpc>
                <a:spcPct val="90000"/>
              </a:lnSpc>
              <a:buFontTx/>
              <a:buNone/>
            </a:pPr>
            <a:endParaRPr lang="en-US" altLang="en-US" sz="1800" dirty="0" smtClean="0">
              <a:solidFill>
                <a:schemeClr val="bg1"/>
              </a:solidFill>
              <a:latin typeface="Times New Roman" panose="02020603050405020304" pitchFamily="18" charset="0"/>
              <a:cs typeface="Times New Roman" panose="02020603050405020304" pitchFamily="18" charset="0"/>
            </a:endParaRPr>
          </a:p>
          <a:p>
            <a:pPr lvl="1" eaLnBrk="1" hangingPunct="1">
              <a:lnSpc>
                <a:spcPct val="90000"/>
              </a:lnSpc>
              <a:buFontTx/>
              <a:buNone/>
            </a:pPr>
            <a:r>
              <a:rPr lang="en-US" altLang="en-US" sz="1800" dirty="0" smtClean="0">
                <a:solidFill>
                  <a:schemeClr val="bg1"/>
                </a:solidFill>
                <a:latin typeface="Times New Roman" panose="02020603050405020304" pitchFamily="18" charset="0"/>
                <a:cs typeface="Times New Roman" panose="02020603050405020304" pitchFamily="18" charset="0"/>
              </a:rPr>
              <a:t>“Whenever Negros can be got as soldiers leaves just so much less for white soldiers to do.”</a:t>
            </a:r>
          </a:p>
          <a:p>
            <a:pPr lvl="1" algn="r" eaLnBrk="1" hangingPunct="1">
              <a:lnSpc>
                <a:spcPct val="90000"/>
              </a:lnSpc>
              <a:buFontTx/>
              <a:buNone/>
            </a:pPr>
            <a:r>
              <a:rPr lang="en-US" altLang="en-US" sz="1800" dirty="0" smtClean="0">
                <a:solidFill>
                  <a:schemeClr val="bg1"/>
                </a:solidFill>
                <a:latin typeface="Times New Roman" panose="02020603050405020304" pitchFamily="18" charset="0"/>
                <a:cs typeface="Times New Roman" panose="02020603050405020304" pitchFamily="18" charset="0"/>
              </a:rPr>
              <a:t>Lincoln to Senator James C. Conklin (R-NY), August 1862</a:t>
            </a:r>
          </a:p>
          <a:p>
            <a:pPr lvl="1" algn="r" eaLnBrk="1" hangingPunct="1">
              <a:lnSpc>
                <a:spcPct val="90000"/>
              </a:lnSpc>
              <a:buFontTx/>
              <a:buNone/>
            </a:pPr>
            <a:endParaRPr lang="en-US" altLang="en-US" sz="1800" dirty="0" smtClean="0">
              <a:solidFill>
                <a:schemeClr val="bg1"/>
              </a:solidFill>
              <a:latin typeface="Times New Roman" panose="02020603050405020304" pitchFamily="18" charset="0"/>
              <a:cs typeface="Times New Roman" panose="02020603050405020304" pitchFamily="18" charset="0"/>
            </a:endParaRPr>
          </a:p>
          <a:p>
            <a:pPr lvl="1" eaLnBrk="1" hangingPunct="1">
              <a:lnSpc>
                <a:spcPct val="90000"/>
              </a:lnSpc>
              <a:buFontTx/>
              <a:buNone/>
            </a:pPr>
            <a:r>
              <a:rPr lang="en-US" altLang="en-US" sz="1800" dirty="0" smtClean="0">
                <a:solidFill>
                  <a:schemeClr val="bg1"/>
                </a:solidFill>
                <a:latin typeface="Times New Roman" panose="02020603050405020304" pitchFamily="18" charset="0"/>
                <a:cs typeface="Times New Roman" panose="02020603050405020304" pitchFamily="18" charset="0"/>
              </a:rPr>
              <a:t>“No human power can subdue this rebellion without using the emancipation lever as I have done.  Emancipation has given us control of 200,000 able-bodied men, born and raised on Southern soil.”</a:t>
            </a:r>
          </a:p>
          <a:p>
            <a:pPr lvl="1" algn="r" eaLnBrk="1" hangingPunct="1">
              <a:lnSpc>
                <a:spcPct val="90000"/>
              </a:lnSpc>
              <a:buFontTx/>
              <a:buNone/>
            </a:pPr>
            <a:r>
              <a:rPr lang="en-US" altLang="en-US" sz="1800" dirty="0" smtClean="0">
                <a:solidFill>
                  <a:schemeClr val="bg1"/>
                </a:solidFill>
                <a:latin typeface="Times New Roman" panose="02020603050405020304" pitchFamily="18" charset="0"/>
                <a:cs typeface="Times New Roman" panose="02020603050405020304" pitchFamily="18" charset="0"/>
              </a:rPr>
              <a:t>Lincoln to Cabinet, March 1863 </a:t>
            </a:r>
          </a:p>
          <a:p>
            <a:pPr lvl="1" eaLnBrk="1" hangingPunct="1">
              <a:lnSpc>
                <a:spcPct val="90000"/>
              </a:lnSpc>
              <a:buFontTx/>
              <a:buNone/>
            </a:pPr>
            <a:endParaRPr lang="en-US" altLang="en-US" sz="2300" dirty="0" smtClean="0">
              <a:latin typeface="Times New Roman" panose="02020603050405020304" pitchFamily="18" charset="0"/>
              <a:cs typeface="Times New Roman" panose="02020603050405020304" pitchFamily="18" charset="0"/>
            </a:endParaRPr>
          </a:p>
          <a:p>
            <a:pPr>
              <a:lnSpc>
                <a:spcPct val="90000"/>
              </a:lnSpc>
              <a:buFontTx/>
              <a:buNone/>
            </a:pPr>
            <a:endParaRPr lang="en-US" altLang="en-US" sz="2000" dirty="0" smtClean="0"/>
          </a:p>
        </p:txBody>
      </p:sp>
    </p:spTree>
    <p:extLst>
      <p:ext uri="{BB962C8B-B14F-4D97-AF65-F5344CB8AC3E}">
        <p14:creationId xmlns:p14="http://schemas.microsoft.com/office/powerpoint/2010/main" val="1188344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additive="base">
                                        <p:cTn id="7" dur="500" fill="hold"/>
                                        <p:tgtEl>
                                          <p:spTgt spid="182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2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additive="base">
                                        <p:cTn id="13" dur="500" fill="hold"/>
                                        <p:tgtEl>
                                          <p:spTgt spid="182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2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2275">
                                            <p:txEl>
                                              <p:pRg st="3" end="3"/>
                                            </p:txEl>
                                          </p:spTgt>
                                        </p:tgtEl>
                                        <p:attrNameLst>
                                          <p:attrName>style.visibility</p:attrName>
                                        </p:attrNameLst>
                                      </p:cBhvr>
                                      <p:to>
                                        <p:strVal val="visible"/>
                                      </p:to>
                                    </p:set>
                                    <p:anim calcmode="lin" valueType="num">
                                      <p:cBhvr additive="base">
                                        <p:cTn id="19" dur="500" fill="hold"/>
                                        <p:tgtEl>
                                          <p:spTgt spid="1822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2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2275">
                                            <p:txEl>
                                              <p:pRg st="4" end="4"/>
                                            </p:txEl>
                                          </p:spTgt>
                                        </p:tgtEl>
                                        <p:attrNameLst>
                                          <p:attrName>style.visibility</p:attrName>
                                        </p:attrNameLst>
                                      </p:cBhvr>
                                      <p:to>
                                        <p:strVal val="visible"/>
                                      </p:to>
                                    </p:set>
                                    <p:anim calcmode="lin" valueType="num">
                                      <p:cBhvr additive="base">
                                        <p:cTn id="25" dur="500" fill="hold"/>
                                        <p:tgtEl>
                                          <p:spTgt spid="1822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2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2275">
                                            <p:txEl>
                                              <p:pRg st="6" end="6"/>
                                            </p:txEl>
                                          </p:spTgt>
                                        </p:tgtEl>
                                        <p:attrNameLst>
                                          <p:attrName>style.visibility</p:attrName>
                                        </p:attrNameLst>
                                      </p:cBhvr>
                                      <p:to>
                                        <p:strVal val="visible"/>
                                      </p:to>
                                    </p:set>
                                    <p:anim calcmode="lin" valueType="num">
                                      <p:cBhvr additive="base">
                                        <p:cTn id="31" dur="500" fill="hold"/>
                                        <p:tgtEl>
                                          <p:spTgt spid="18227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22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2275">
                                            <p:txEl>
                                              <p:pRg st="7" end="7"/>
                                            </p:txEl>
                                          </p:spTgt>
                                        </p:tgtEl>
                                        <p:attrNameLst>
                                          <p:attrName>style.visibility</p:attrName>
                                        </p:attrNameLst>
                                      </p:cBhvr>
                                      <p:to>
                                        <p:strVal val="visible"/>
                                      </p:to>
                                    </p:set>
                                    <p:anim calcmode="lin" valueType="num">
                                      <p:cBhvr additive="base">
                                        <p:cTn id="37" dur="500" fill="hold"/>
                                        <p:tgtEl>
                                          <p:spTgt spid="18227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22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2275">
                                            <p:txEl>
                                              <p:pRg st="9" end="9"/>
                                            </p:txEl>
                                          </p:spTgt>
                                        </p:tgtEl>
                                        <p:attrNameLst>
                                          <p:attrName>style.visibility</p:attrName>
                                        </p:attrNameLst>
                                      </p:cBhvr>
                                      <p:to>
                                        <p:strVal val="visible"/>
                                      </p:to>
                                    </p:set>
                                    <p:anim calcmode="lin" valueType="num">
                                      <p:cBhvr additive="base">
                                        <p:cTn id="43" dur="500" fill="hold"/>
                                        <p:tgtEl>
                                          <p:spTgt spid="18227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227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2275">
                                            <p:txEl>
                                              <p:pRg st="10" end="10"/>
                                            </p:txEl>
                                          </p:spTgt>
                                        </p:tgtEl>
                                        <p:attrNameLst>
                                          <p:attrName>style.visibility</p:attrName>
                                        </p:attrNameLst>
                                      </p:cBhvr>
                                      <p:to>
                                        <p:strVal val="visible"/>
                                      </p:to>
                                    </p:set>
                                    <p:anim calcmode="lin" valueType="num">
                                      <p:cBhvr additive="base">
                                        <p:cTn id="49" dur="500" fill="hold"/>
                                        <p:tgtEl>
                                          <p:spTgt spid="18227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227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2275">
                                            <p:txEl>
                                              <p:pRg st="12" end="12"/>
                                            </p:txEl>
                                          </p:spTgt>
                                        </p:tgtEl>
                                        <p:attrNameLst>
                                          <p:attrName>style.visibility</p:attrName>
                                        </p:attrNameLst>
                                      </p:cBhvr>
                                      <p:to>
                                        <p:strVal val="visible"/>
                                      </p:to>
                                    </p:set>
                                    <p:anim calcmode="lin" valueType="num">
                                      <p:cBhvr additive="base">
                                        <p:cTn id="55" dur="500" fill="hold"/>
                                        <p:tgtEl>
                                          <p:spTgt spid="18227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227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2275">
                                            <p:txEl>
                                              <p:pRg st="13" end="13"/>
                                            </p:txEl>
                                          </p:spTgt>
                                        </p:tgtEl>
                                        <p:attrNameLst>
                                          <p:attrName>style.visibility</p:attrName>
                                        </p:attrNameLst>
                                      </p:cBhvr>
                                      <p:to>
                                        <p:strVal val="visible"/>
                                      </p:to>
                                    </p:set>
                                    <p:anim calcmode="lin" valueType="num">
                                      <p:cBhvr additive="base">
                                        <p:cTn id="61" dur="500" fill="hold"/>
                                        <p:tgtEl>
                                          <p:spTgt spid="182275">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227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1"/>
            <a:ext cx="9052560" cy="888274"/>
          </a:xfrm>
        </p:spPr>
        <p:txBody>
          <a:bodyPr>
            <a:normAutofit fontScale="90000"/>
          </a:bodyPr>
          <a:lstStyle/>
          <a:p>
            <a:pPr algn="ctr"/>
            <a:r>
              <a:rPr lang="en-US" dirty="0" smtClean="0">
                <a:solidFill>
                  <a:schemeClr val="bg1"/>
                </a:solidFill>
                <a:latin typeface="Times New Roman" panose="02020603050405020304" pitchFamily="18" charset="0"/>
                <a:cs typeface="Times New Roman" panose="02020603050405020304" pitchFamily="18" charset="0"/>
              </a:rPr>
              <a:t>EFFECTS OF THE “WAR MEASURE:”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1440" y="1685109"/>
            <a:ext cx="9052560" cy="5172890"/>
          </a:xfrm>
        </p:spPr>
        <p:txBody>
          <a:bodyPr/>
          <a:lstStyle/>
          <a:p>
            <a:r>
              <a:rPr lang="en-US" dirty="0" smtClean="0">
                <a:solidFill>
                  <a:schemeClr val="bg1"/>
                </a:solidFill>
                <a:latin typeface="Times New Roman" panose="02020603050405020304" pitchFamily="18" charset="0"/>
                <a:cs typeface="Times New Roman" panose="02020603050405020304" pitchFamily="18" charset="0"/>
              </a:rPr>
              <a:t>Of all white Union troops: 15% mortality rate</a:t>
            </a:r>
          </a:p>
          <a:p>
            <a:r>
              <a:rPr lang="en-US" dirty="0" smtClean="0">
                <a:solidFill>
                  <a:schemeClr val="bg1"/>
                </a:solidFill>
                <a:latin typeface="Times New Roman" panose="02020603050405020304" pitchFamily="18" charset="0"/>
                <a:cs typeface="Times New Roman" panose="02020603050405020304" pitchFamily="18" charset="0"/>
              </a:rPr>
              <a:t>Of all black Union troops: 38% mortality rate</a:t>
            </a:r>
          </a:p>
          <a:p>
            <a:r>
              <a:rPr lang="en-US" dirty="0" smtClean="0">
                <a:solidFill>
                  <a:schemeClr val="bg1"/>
                </a:solidFill>
                <a:latin typeface="Times New Roman" panose="02020603050405020304" pitchFamily="18" charset="0"/>
                <a:cs typeface="Times New Roman" panose="02020603050405020304" pitchFamily="18" charset="0"/>
              </a:rPr>
              <a:t>Emancipated troops used to shame free blacks in the North; boosted enlistment of non-emancipated blacks</a:t>
            </a:r>
          </a:p>
          <a:p>
            <a:endParaRPr lang="en-US" dirty="0">
              <a:solidFill>
                <a:schemeClr val="bg1"/>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bg1"/>
                </a:solidFill>
                <a:latin typeface="Times New Roman" panose="02020603050405020304" pitchFamily="18" charset="0"/>
                <a:cs typeface="Times New Roman" panose="02020603050405020304" pitchFamily="18" charset="0"/>
              </a:rPr>
              <a:t>“Once </a:t>
            </a:r>
            <a:r>
              <a:rPr lang="en-US" dirty="0">
                <a:solidFill>
                  <a:schemeClr val="bg1"/>
                </a:solidFill>
                <a:latin typeface="Times New Roman" panose="02020603050405020304" pitchFamily="18" charset="0"/>
                <a:cs typeface="Times New Roman" panose="02020603050405020304" pitchFamily="18" charset="0"/>
              </a:rPr>
              <a:t>let the black man get upon his person the brass letter, U.S., let him get an eagle on his button, and a musket on his shoulder and bullets in his pocket, there is no power on earth that can deny that he has earned the right to </a:t>
            </a:r>
            <a:r>
              <a:rPr lang="en-US" dirty="0" smtClean="0">
                <a:solidFill>
                  <a:schemeClr val="bg1"/>
                </a:solidFill>
                <a:latin typeface="Times New Roman" panose="02020603050405020304" pitchFamily="18" charset="0"/>
                <a:cs typeface="Times New Roman" panose="02020603050405020304" pitchFamily="18" charset="0"/>
              </a:rPr>
              <a:t>citizenship.”</a:t>
            </a:r>
          </a:p>
          <a:p>
            <a:pPr marL="0" indent="0" algn="r">
              <a:buNone/>
            </a:pPr>
            <a:r>
              <a:rPr lang="en-US" dirty="0" smtClean="0">
                <a:solidFill>
                  <a:schemeClr val="bg1"/>
                </a:solidFill>
                <a:latin typeface="Times New Roman" panose="02020603050405020304" pitchFamily="18" charset="0"/>
                <a:cs typeface="Times New Roman" panose="02020603050405020304" pitchFamily="18" charset="0"/>
              </a:rPr>
              <a:t>Frederick Douglass, 1863</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6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flipV="1">
            <a:off x="457200" y="-304800"/>
            <a:ext cx="8229600" cy="152400"/>
          </a:xfrm>
        </p:spPr>
        <p:txBody>
          <a:bodyPr>
            <a:normAutofit fontScale="90000"/>
          </a:bodyPr>
          <a:lstStyle/>
          <a:p>
            <a:endParaRPr lang="en-US" altLang="en-US" sz="4000" smtClean="0"/>
          </a:p>
        </p:txBody>
      </p:sp>
      <p:sp>
        <p:nvSpPr>
          <p:cNvPr id="195587" name="Rectangle 3"/>
          <p:cNvSpPr>
            <a:spLocks noGrp="1" noChangeArrowheads="1"/>
          </p:cNvSpPr>
          <p:nvPr>
            <p:ph type="body" idx="1"/>
          </p:nvPr>
        </p:nvSpPr>
        <p:spPr>
          <a:xfrm>
            <a:off x="0" y="0"/>
            <a:ext cx="9144000" cy="6858000"/>
          </a:xfrm>
        </p:spPr>
        <p:txBody>
          <a:bodyPr>
            <a:normAutofit lnSpcReduction="10000"/>
          </a:bodyPr>
          <a:lstStyle/>
          <a:p>
            <a:pPr eaLnBrk="1" hangingPunct="1">
              <a:lnSpc>
                <a:spcPct val="80000"/>
              </a:lnSpc>
              <a:buFontTx/>
              <a:buNone/>
            </a:pPr>
            <a:r>
              <a:rPr lang="en-US" altLang="en-US" sz="1400" dirty="0" smtClean="0">
                <a:latin typeface="Times New Roman" panose="02020603050405020304" pitchFamily="18" charset="0"/>
                <a:cs typeface="Times New Roman" panose="02020603050405020304" pitchFamily="18" charset="0"/>
              </a:rPr>
              <a:t>   </a:t>
            </a:r>
            <a:r>
              <a:rPr lang="en-US" altLang="en-US" sz="2100" dirty="0" smtClean="0">
                <a:solidFill>
                  <a:schemeClr val="bg1"/>
                </a:solidFill>
                <a:latin typeface="Times New Roman" panose="02020603050405020304" pitchFamily="18" charset="0"/>
                <a:cs typeface="Times New Roman" panose="02020603050405020304" pitchFamily="18" charset="0"/>
              </a:rPr>
              <a:t>Criticism:</a:t>
            </a:r>
          </a:p>
          <a:p>
            <a:pPr lvl="1" eaLnBrk="1" hangingPunct="1">
              <a:lnSpc>
                <a:spcPct val="80000"/>
              </a:lnSpc>
              <a:buFontTx/>
              <a:buNone/>
            </a:pPr>
            <a:r>
              <a:rPr lang="en-US" altLang="en-US" sz="2100" dirty="0" smtClean="0">
                <a:solidFill>
                  <a:schemeClr val="bg1"/>
                </a:solidFill>
                <a:latin typeface="Times New Roman" panose="02020603050405020304" pitchFamily="18" charset="0"/>
                <a:cs typeface="Times New Roman" panose="02020603050405020304" pitchFamily="18" charset="0"/>
              </a:rPr>
              <a:t>“Never should a [commander] use such a demon as [racial] unrest as a military weapon.  I cannot fight for such an accursed doctrine as that of a servile insurrection.”</a:t>
            </a:r>
          </a:p>
          <a:p>
            <a:pPr lvl="1" algn="r" eaLnBrk="1" hangingPunct="1">
              <a:lnSpc>
                <a:spcPct val="80000"/>
              </a:lnSpc>
              <a:buFontTx/>
              <a:buNone/>
            </a:pPr>
            <a:r>
              <a:rPr lang="en-US" altLang="en-US" sz="2100" dirty="0" smtClean="0">
                <a:solidFill>
                  <a:schemeClr val="bg1"/>
                </a:solidFill>
                <a:latin typeface="Times New Roman" panose="02020603050405020304" pitchFamily="18" charset="0"/>
                <a:cs typeface="Times New Roman" panose="02020603050405020304" pitchFamily="18" charset="0"/>
              </a:rPr>
              <a:t>George McClellan, January 1863</a:t>
            </a:r>
          </a:p>
          <a:p>
            <a:pPr lvl="1" algn="r" eaLnBrk="1" hangingPunct="1">
              <a:lnSpc>
                <a:spcPct val="80000"/>
              </a:lnSpc>
              <a:buFontTx/>
              <a:buNone/>
            </a:pPr>
            <a:endParaRPr lang="en-US" altLang="en-US" sz="2100" dirty="0" smtClean="0">
              <a:solidFill>
                <a:schemeClr val="bg1"/>
              </a:solidFill>
              <a:latin typeface="Times New Roman" panose="02020603050405020304" pitchFamily="18" charset="0"/>
              <a:cs typeface="Times New Roman" panose="02020603050405020304" pitchFamily="18" charset="0"/>
            </a:endParaRPr>
          </a:p>
          <a:p>
            <a:pPr lvl="1" eaLnBrk="1" hangingPunct="1">
              <a:lnSpc>
                <a:spcPct val="80000"/>
              </a:lnSpc>
              <a:buFontTx/>
              <a:buNone/>
            </a:pPr>
            <a:r>
              <a:rPr lang="en-US" altLang="en-US" sz="2100" dirty="0" smtClean="0">
                <a:solidFill>
                  <a:schemeClr val="bg1"/>
                </a:solidFill>
                <a:latin typeface="Times New Roman" panose="02020603050405020304" pitchFamily="18" charset="0"/>
                <a:cs typeface="Times New Roman" panose="02020603050405020304" pitchFamily="18" charset="0"/>
              </a:rPr>
              <a:t>“We are preparing . . . [the proclamation] will have the effect of organizing and arming the colored population throughout the South to exact a terrible retribution.”</a:t>
            </a:r>
          </a:p>
          <a:p>
            <a:pPr lvl="1" algn="r" eaLnBrk="1" hangingPunct="1">
              <a:lnSpc>
                <a:spcPct val="80000"/>
              </a:lnSpc>
              <a:buFontTx/>
              <a:buNone/>
            </a:pPr>
            <a:r>
              <a:rPr lang="en-US" altLang="en-US" sz="2100" dirty="0" smtClean="0">
                <a:solidFill>
                  <a:schemeClr val="bg1"/>
                </a:solidFill>
                <a:latin typeface="Times New Roman" panose="02020603050405020304" pitchFamily="18" charset="0"/>
                <a:cs typeface="Times New Roman" panose="02020603050405020304" pitchFamily="18" charset="0"/>
              </a:rPr>
              <a:t>General Nathanial Banks, CO, </a:t>
            </a:r>
          </a:p>
          <a:p>
            <a:pPr lvl="1" algn="r" eaLnBrk="1" hangingPunct="1">
              <a:lnSpc>
                <a:spcPct val="80000"/>
              </a:lnSpc>
              <a:buFontTx/>
              <a:buNone/>
            </a:pPr>
            <a:r>
              <a:rPr lang="en-US" altLang="en-US" sz="2100" dirty="0" smtClean="0">
                <a:solidFill>
                  <a:schemeClr val="bg1"/>
                </a:solidFill>
                <a:latin typeface="Times New Roman" panose="02020603050405020304" pitchFamily="18" charset="0"/>
                <a:cs typeface="Times New Roman" panose="02020603050405020304" pitchFamily="18" charset="0"/>
              </a:rPr>
              <a:t>Department of  the Mississippi, New Orleans, 1863</a:t>
            </a:r>
          </a:p>
          <a:p>
            <a:pPr lvl="1" eaLnBrk="1" hangingPunct="1">
              <a:lnSpc>
                <a:spcPct val="80000"/>
              </a:lnSpc>
              <a:buFontTx/>
              <a:buNone/>
            </a:pPr>
            <a:endParaRPr lang="en-US" altLang="en-US" sz="2100" dirty="0" smtClean="0">
              <a:solidFill>
                <a:schemeClr val="bg1"/>
              </a:solidFill>
              <a:latin typeface="Times New Roman" panose="02020603050405020304" pitchFamily="18" charset="0"/>
              <a:cs typeface="Times New Roman" panose="02020603050405020304" pitchFamily="18" charset="0"/>
            </a:endParaRPr>
          </a:p>
          <a:p>
            <a:pPr eaLnBrk="1" hangingPunct="1">
              <a:lnSpc>
                <a:spcPct val="80000"/>
              </a:lnSpc>
            </a:pPr>
            <a:r>
              <a:rPr lang="en-US" altLang="en-US" sz="2100" dirty="0" smtClean="0">
                <a:solidFill>
                  <a:schemeClr val="bg1"/>
                </a:solidFill>
                <a:latin typeface="Times New Roman" panose="02020603050405020304" pitchFamily="18" charset="0"/>
                <a:cs typeface="Times New Roman" panose="02020603050405020304" pitchFamily="18" charset="0"/>
              </a:rPr>
              <a:t>“</a:t>
            </a:r>
            <a:r>
              <a:rPr lang="en-US" altLang="en-US" sz="2100" dirty="0" smtClean="0">
                <a:solidFill>
                  <a:srgbClr val="FFC000"/>
                </a:solidFill>
                <a:latin typeface="Times New Roman" panose="02020603050405020304" pitchFamily="18" charset="0"/>
                <a:cs typeface="Times New Roman" panose="02020603050405020304" pitchFamily="18" charset="0"/>
              </a:rPr>
              <a:t>We show our sympathy with slavery by emancipating slaves where we cannot reach them and holding them in bondage where we can set them free . . . This move will injure our standing in Europe . </a:t>
            </a:r>
            <a:r>
              <a:rPr lang="en-US" altLang="en-US" sz="2100" dirty="0" smtClean="0">
                <a:solidFill>
                  <a:schemeClr val="bg1"/>
                </a:solidFill>
                <a:latin typeface="Times New Roman" panose="02020603050405020304" pitchFamily="18" charset="0"/>
                <a:cs typeface="Times New Roman" panose="02020603050405020304" pitchFamily="18" charset="0"/>
              </a:rPr>
              <a:t>. . The one and only interest Britain and France have in our contest was a material one; the insurgents are only important as a source of cotton. There are </a:t>
            </a:r>
            <a:r>
              <a:rPr lang="en-US" altLang="en-US" sz="2100" i="1" dirty="0" smtClean="0">
                <a:solidFill>
                  <a:schemeClr val="bg1"/>
                </a:solidFill>
                <a:latin typeface="Times New Roman" panose="02020603050405020304" pitchFamily="18" charset="0"/>
                <a:cs typeface="Times New Roman" panose="02020603050405020304" pitchFamily="18" charset="0"/>
              </a:rPr>
              <a:t>no other principles involved</a:t>
            </a:r>
            <a:r>
              <a:rPr lang="en-US" altLang="en-US" sz="2100" dirty="0" smtClean="0">
                <a:solidFill>
                  <a:schemeClr val="bg1"/>
                </a:solidFill>
                <a:latin typeface="Times New Roman" panose="02020603050405020304" pitchFamily="18" charset="0"/>
                <a:cs typeface="Times New Roman" panose="02020603050405020304" pitchFamily="18" charset="0"/>
              </a:rPr>
              <a:t>, anything that increases the supply of this essential material would receive [European] approval; anything that diminished it would arouse their hostility.  In the </a:t>
            </a:r>
            <a:r>
              <a:rPr lang="en-US" altLang="en-US" sz="2100" dirty="0" smtClean="0">
                <a:solidFill>
                  <a:srgbClr val="FFC000"/>
                </a:solidFill>
                <a:latin typeface="Times New Roman" panose="02020603050405020304" pitchFamily="18" charset="0"/>
                <a:cs typeface="Times New Roman" panose="02020603050405020304" pitchFamily="18" charset="0"/>
              </a:rPr>
              <a:t>President’s view emancipation would help fill out armies, and that is a good thing. </a:t>
            </a:r>
            <a:r>
              <a:rPr lang="en-US" altLang="en-US" sz="2100" dirty="0" smtClean="0">
                <a:solidFill>
                  <a:schemeClr val="bg1"/>
                </a:solidFill>
                <a:latin typeface="Times New Roman" panose="02020603050405020304" pitchFamily="18" charset="0"/>
                <a:cs typeface="Times New Roman" panose="02020603050405020304" pitchFamily="18" charset="0"/>
              </a:rPr>
              <a:t>However, the extent to which it would handicap Southern agriculture would manifest itself in the hatred of the British governing, financial, and commercial classes by depriving their spindles of cotton.”</a:t>
            </a:r>
          </a:p>
          <a:p>
            <a:pPr algn="r">
              <a:lnSpc>
                <a:spcPct val="80000"/>
              </a:lnSpc>
              <a:buFontTx/>
              <a:buNone/>
            </a:pPr>
            <a:r>
              <a:rPr lang="en-US" altLang="en-US" sz="2100" dirty="0" smtClean="0">
                <a:solidFill>
                  <a:schemeClr val="bg1"/>
                </a:solidFill>
                <a:latin typeface="Times New Roman" panose="02020603050405020304" pitchFamily="18" charset="0"/>
                <a:cs typeface="Times New Roman" panose="02020603050405020304" pitchFamily="18" charset="0"/>
              </a:rPr>
              <a:t>Seward to Salmon Chase, January 1863</a:t>
            </a:r>
          </a:p>
          <a:p>
            <a:pPr>
              <a:lnSpc>
                <a:spcPct val="80000"/>
              </a:lnSpc>
              <a:buFontTx/>
              <a:buNone/>
            </a:pPr>
            <a:endParaRPr lang="en-US" altLang="en-US" sz="1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085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 calcmode="lin" valueType="num">
                                      <p:cBhvr additive="base">
                                        <p:cTn id="7" dur="500" fill="hold"/>
                                        <p:tgtEl>
                                          <p:spTgt spid="195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5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5587">
                                            <p:txEl>
                                              <p:pRg st="1" end="1"/>
                                            </p:txEl>
                                          </p:spTgt>
                                        </p:tgtEl>
                                        <p:attrNameLst>
                                          <p:attrName>style.visibility</p:attrName>
                                        </p:attrNameLst>
                                      </p:cBhvr>
                                      <p:to>
                                        <p:strVal val="visible"/>
                                      </p:to>
                                    </p:set>
                                    <p:anim calcmode="lin" valueType="num">
                                      <p:cBhvr additive="base">
                                        <p:cTn id="13" dur="500" fill="hold"/>
                                        <p:tgtEl>
                                          <p:spTgt spid="195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5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5587">
                                            <p:txEl>
                                              <p:pRg st="2" end="2"/>
                                            </p:txEl>
                                          </p:spTgt>
                                        </p:tgtEl>
                                        <p:attrNameLst>
                                          <p:attrName>style.visibility</p:attrName>
                                        </p:attrNameLst>
                                      </p:cBhvr>
                                      <p:to>
                                        <p:strVal val="visible"/>
                                      </p:to>
                                    </p:set>
                                    <p:anim calcmode="lin" valueType="num">
                                      <p:cBhvr additive="base">
                                        <p:cTn id="19" dur="500" fill="hold"/>
                                        <p:tgtEl>
                                          <p:spTgt spid="195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5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5587">
                                            <p:txEl>
                                              <p:pRg st="4" end="4"/>
                                            </p:txEl>
                                          </p:spTgt>
                                        </p:tgtEl>
                                        <p:attrNameLst>
                                          <p:attrName>style.visibility</p:attrName>
                                        </p:attrNameLst>
                                      </p:cBhvr>
                                      <p:to>
                                        <p:strVal val="visible"/>
                                      </p:to>
                                    </p:set>
                                    <p:anim calcmode="lin" valueType="num">
                                      <p:cBhvr additive="base">
                                        <p:cTn id="25" dur="500" fill="hold"/>
                                        <p:tgtEl>
                                          <p:spTgt spid="19558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55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5587">
                                            <p:txEl>
                                              <p:pRg st="5" end="5"/>
                                            </p:txEl>
                                          </p:spTgt>
                                        </p:tgtEl>
                                        <p:attrNameLst>
                                          <p:attrName>style.visibility</p:attrName>
                                        </p:attrNameLst>
                                      </p:cBhvr>
                                      <p:to>
                                        <p:strVal val="visible"/>
                                      </p:to>
                                    </p:set>
                                    <p:anim calcmode="lin" valueType="num">
                                      <p:cBhvr additive="base">
                                        <p:cTn id="31" dur="500" fill="hold"/>
                                        <p:tgtEl>
                                          <p:spTgt spid="1955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55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5587">
                                            <p:txEl>
                                              <p:pRg st="6" end="6"/>
                                            </p:txEl>
                                          </p:spTgt>
                                        </p:tgtEl>
                                        <p:attrNameLst>
                                          <p:attrName>style.visibility</p:attrName>
                                        </p:attrNameLst>
                                      </p:cBhvr>
                                      <p:to>
                                        <p:strVal val="visible"/>
                                      </p:to>
                                    </p:set>
                                    <p:anim calcmode="lin" valueType="num">
                                      <p:cBhvr additive="base">
                                        <p:cTn id="37" dur="500" fill="hold"/>
                                        <p:tgtEl>
                                          <p:spTgt spid="19558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55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5587">
                                            <p:txEl>
                                              <p:pRg st="8" end="8"/>
                                            </p:txEl>
                                          </p:spTgt>
                                        </p:tgtEl>
                                        <p:attrNameLst>
                                          <p:attrName>style.visibility</p:attrName>
                                        </p:attrNameLst>
                                      </p:cBhvr>
                                      <p:to>
                                        <p:strVal val="visible"/>
                                      </p:to>
                                    </p:set>
                                    <p:anim calcmode="lin" valueType="num">
                                      <p:cBhvr additive="base">
                                        <p:cTn id="43" dur="500" fill="hold"/>
                                        <p:tgtEl>
                                          <p:spTgt spid="19558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55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5587">
                                            <p:txEl>
                                              <p:pRg st="9" end="9"/>
                                            </p:txEl>
                                          </p:spTgt>
                                        </p:tgtEl>
                                        <p:attrNameLst>
                                          <p:attrName>style.visibility</p:attrName>
                                        </p:attrNameLst>
                                      </p:cBhvr>
                                      <p:to>
                                        <p:strVal val="visible"/>
                                      </p:to>
                                    </p:set>
                                    <p:anim calcmode="lin" valueType="num">
                                      <p:cBhvr additive="base">
                                        <p:cTn id="49" dur="500" fill="hold"/>
                                        <p:tgtEl>
                                          <p:spTgt spid="19558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558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397163"/>
          </a:xfrm>
        </p:spPr>
        <p:txBody>
          <a:bodyPr>
            <a:normAutofit fontScale="90000"/>
          </a:bodyPr>
          <a:lstStyle/>
          <a:p>
            <a:pPr algn="ctr"/>
            <a:r>
              <a:rPr lang="en-US" dirty="0" smtClean="0">
                <a:solidFill>
                  <a:schemeClr val="bg1"/>
                </a:solidFill>
                <a:latin typeface="Times New Roman" panose="02020603050405020304" pitchFamily="18" charset="0"/>
                <a:cs typeface="Times New Roman" panose="02020603050405020304" pitchFamily="18" charset="0"/>
              </a:rPr>
              <a:t>AND THIS . . .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8650" y="655783"/>
            <a:ext cx="7886700" cy="849744"/>
          </a:xfrm>
        </p:spPr>
        <p:txBody>
          <a:bodyPr/>
          <a:lstStyle/>
          <a:p>
            <a:endParaRPr lang="en-US" dirty="0"/>
          </a:p>
        </p:txBody>
      </p:sp>
      <p:pic>
        <p:nvPicPr>
          <p:cNvPr id="5122" name="Picture 2" descr="The Aftermath of the Battle of... is listed (or ranked) 1 on the list 23 Astounding Civil War Battlefield 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30" y="397164"/>
            <a:ext cx="4043507" cy="309230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ad Confederate Soldiers Left... is listed (or ranked) 3 on the list 23 Astounding Civil War Battlefield Pho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747" y="397164"/>
            <a:ext cx="4776643" cy="309230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civil war battlefield photograph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5843"/>
            <a:ext cx="9144000" cy="321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83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613954"/>
          </a:xfrm>
        </p:spPr>
        <p:txBody>
          <a:bodyPr>
            <a:normAutofit fontScale="90000"/>
          </a:bodyPr>
          <a:lstStyle/>
          <a:p>
            <a:pPr algn="ctr"/>
            <a:r>
              <a:rPr lang="en-US" altLang="en-US" dirty="0" smtClean="0">
                <a:solidFill>
                  <a:schemeClr val="bg1"/>
                </a:solidFill>
                <a:latin typeface="Times New Roman" panose="02020603050405020304" pitchFamily="18" charset="0"/>
                <a:cs typeface="Times New Roman" panose="02020603050405020304" pitchFamily="18" charset="0"/>
              </a:rPr>
              <a:t>The Proclamation as Foreign Policy?</a:t>
            </a:r>
          </a:p>
        </p:txBody>
      </p:sp>
      <p:sp>
        <p:nvSpPr>
          <p:cNvPr id="198659" name="Rectangle 3"/>
          <p:cNvSpPr>
            <a:spLocks noGrp="1" noChangeArrowheads="1"/>
          </p:cNvSpPr>
          <p:nvPr>
            <p:ph type="body" idx="1"/>
          </p:nvPr>
        </p:nvSpPr>
        <p:spPr>
          <a:xfrm>
            <a:off x="0" y="613955"/>
            <a:ext cx="9144000" cy="6244046"/>
          </a:xfrm>
        </p:spPr>
        <p:txBody>
          <a:bodyPr>
            <a:normAutofit/>
          </a:bodyPr>
          <a:lstStyle/>
          <a:p>
            <a:pPr marL="0" indent="0">
              <a:buFontTx/>
              <a:buNone/>
              <a:defRPr/>
            </a:pPr>
            <a:r>
              <a:rPr lang="en-US" altLang="en-US" dirty="0" smtClean="0">
                <a:solidFill>
                  <a:schemeClr val="bg1"/>
                </a:solidFill>
                <a:latin typeface="Times New Roman" pitchFamily="18" charset="0"/>
                <a:cs typeface="Times New Roman" pitchFamily="18" charset="0"/>
              </a:rPr>
              <a:t>“</a:t>
            </a:r>
            <a:r>
              <a:rPr lang="en-US" altLang="en-US" dirty="0">
                <a:solidFill>
                  <a:schemeClr val="bg1"/>
                </a:solidFill>
                <a:latin typeface="Times New Roman" pitchFamily="18" charset="0"/>
                <a:cs typeface="Times New Roman" pitchFamily="18" charset="0"/>
              </a:rPr>
              <a:t>Are the enlightened and humane nations Great Britain and France </a:t>
            </a:r>
            <a:r>
              <a:rPr lang="en-US" altLang="en-US" dirty="0" smtClean="0">
                <a:solidFill>
                  <a:schemeClr val="bg1"/>
                </a:solidFill>
                <a:latin typeface="Times New Roman" pitchFamily="18" charset="0"/>
                <a:cs typeface="Times New Roman" pitchFamily="18" charset="0"/>
              </a:rPr>
              <a:t>to throw </a:t>
            </a:r>
            <a:r>
              <a:rPr lang="en-US" altLang="en-US" dirty="0">
                <a:solidFill>
                  <a:schemeClr val="bg1"/>
                </a:solidFill>
                <a:latin typeface="Times New Roman" pitchFamily="18" charset="0"/>
                <a:cs typeface="Times New Roman" pitchFamily="18" charset="0"/>
              </a:rPr>
              <a:t>their protection over the insurgents now? Are they willing to </a:t>
            </a:r>
            <a:r>
              <a:rPr lang="en-US" altLang="en-US" dirty="0" smtClean="0">
                <a:solidFill>
                  <a:schemeClr val="bg1"/>
                </a:solidFill>
                <a:latin typeface="Times New Roman" pitchFamily="18" charset="0"/>
                <a:cs typeface="Times New Roman" pitchFamily="18" charset="0"/>
              </a:rPr>
              <a:t>enter </a:t>
            </a:r>
            <a:r>
              <a:rPr lang="en-US" altLang="en-US" dirty="0">
                <a:solidFill>
                  <a:schemeClr val="bg1"/>
                </a:solidFill>
                <a:latin typeface="Times New Roman" pitchFamily="18" charset="0"/>
                <a:cs typeface="Times New Roman" pitchFamily="18" charset="0"/>
              </a:rPr>
              <a:t>this conflict that has become a war between freedom and </a:t>
            </a:r>
            <a:r>
              <a:rPr lang="en-US" altLang="en-US" dirty="0" smtClean="0">
                <a:solidFill>
                  <a:schemeClr val="bg1"/>
                </a:solidFill>
                <a:latin typeface="Times New Roman" pitchFamily="18" charset="0"/>
                <a:cs typeface="Times New Roman" pitchFamily="18" charset="0"/>
              </a:rPr>
              <a:t>bondage</a:t>
            </a:r>
            <a:r>
              <a:rPr lang="en-US" altLang="en-US" dirty="0">
                <a:solidFill>
                  <a:schemeClr val="bg1"/>
                </a:solidFill>
                <a:latin typeface="Times New Roman" pitchFamily="18" charset="0"/>
                <a:cs typeface="Times New Roman" pitchFamily="18" charset="0"/>
              </a:rPr>
              <a:t>?”</a:t>
            </a:r>
          </a:p>
          <a:p>
            <a:pPr algn="r">
              <a:buFontTx/>
              <a:buNone/>
              <a:defRPr/>
            </a:pPr>
            <a:r>
              <a:rPr lang="en-US" altLang="en-US" dirty="0">
                <a:solidFill>
                  <a:schemeClr val="bg1"/>
                </a:solidFill>
                <a:latin typeface="Times New Roman" pitchFamily="18" charset="0"/>
                <a:cs typeface="Times New Roman" pitchFamily="18" charset="0"/>
              </a:rPr>
              <a:t>Lincoln to Seward, Oct 1862</a:t>
            </a:r>
            <a:endParaRPr lang="en-US" altLang="en-US" dirty="0" smtClean="0">
              <a:solidFill>
                <a:schemeClr val="bg1"/>
              </a:solidFill>
              <a:latin typeface="Times New Roman" panose="02020603050405020304" pitchFamily="18" charset="0"/>
              <a:cs typeface="Times New Roman" panose="02020603050405020304" pitchFamily="18" charset="0"/>
            </a:endParaRPr>
          </a:p>
          <a:p>
            <a:pPr>
              <a:buFontTx/>
              <a:buNone/>
            </a:pPr>
            <a:r>
              <a:rPr lang="en-US" altLang="en-US" dirty="0" smtClean="0">
                <a:solidFill>
                  <a:schemeClr val="bg1"/>
                </a:solidFill>
                <a:latin typeface="Times New Roman" panose="02020603050405020304" pitchFamily="18" charset="0"/>
                <a:cs typeface="Times New Roman" panose="02020603050405020304" pitchFamily="18" charset="0"/>
              </a:rPr>
              <a:t> “No other step [emancipation] would be so potent to prevent European intervention . . . what the rebels most fear is what we should be most desire to do, and what they most fear is evident from the haste with which, on the first day of the present session of the rebel Congress, bills were introduced threatening terrible vengeance if we used blacks in the war.”</a:t>
            </a:r>
          </a:p>
          <a:p>
            <a:pPr algn="r">
              <a:buFontTx/>
              <a:buNone/>
            </a:pPr>
            <a:r>
              <a:rPr lang="en-US" altLang="en-US" dirty="0" smtClean="0">
                <a:solidFill>
                  <a:schemeClr val="bg1"/>
                </a:solidFill>
                <a:latin typeface="Times New Roman" panose="02020603050405020304" pitchFamily="18" charset="0"/>
                <a:cs typeface="Times New Roman" panose="02020603050405020304" pitchFamily="18" charset="0"/>
              </a:rPr>
              <a:t>Lincoln, </a:t>
            </a:r>
          </a:p>
          <a:p>
            <a:pPr algn="r">
              <a:buFontTx/>
              <a:buNone/>
            </a:pPr>
            <a:r>
              <a:rPr lang="en-US" altLang="en-US" dirty="0" smtClean="0">
                <a:solidFill>
                  <a:schemeClr val="bg1"/>
                </a:solidFill>
                <a:latin typeface="Times New Roman" panose="02020603050405020304" pitchFamily="18" charset="0"/>
                <a:cs typeface="Times New Roman" panose="02020603050405020304" pitchFamily="18" charset="0"/>
              </a:rPr>
              <a:t>Speech to Chicago Christians of All Denominations, September 1862</a:t>
            </a:r>
            <a:r>
              <a:rPr lang="en-US" altLang="en-US" dirty="0" smtClean="0">
                <a:solidFill>
                  <a:schemeClr val="bg1"/>
                </a:solidFill>
              </a:rPr>
              <a:t> </a:t>
            </a:r>
          </a:p>
          <a:p>
            <a:pPr>
              <a:buFontTx/>
              <a:buNone/>
            </a:pPr>
            <a:endParaRPr lang="en-US" altLang="en-US" dirty="0" smtClean="0">
              <a:solidFill>
                <a:schemeClr val="bg1"/>
              </a:solidFill>
            </a:endParaRPr>
          </a:p>
          <a:p>
            <a:endParaRPr lang="en-US" altLang="en-US" dirty="0" smtClean="0">
              <a:solidFill>
                <a:schemeClr val="bg1"/>
              </a:solidFill>
            </a:endParaRPr>
          </a:p>
        </p:txBody>
      </p:sp>
    </p:spTree>
    <p:extLst>
      <p:ext uri="{BB962C8B-B14F-4D97-AF65-F5344CB8AC3E}">
        <p14:creationId xmlns:p14="http://schemas.microsoft.com/office/powerpoint/2010/main" val="158349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additive="base">
                                        <p:cTn id="7" dur="500" fill="hold"/>
                                        <p:tgtEl>
                                          <p:spTgt spid="198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8659">
                                            <p:txEl>
                                              <p:pRg st="1" end="1"/>
                                            </p:txEl>
                                          </p:spTgt>
                                        </p:tgtEl>
                                        <p:attrNameLst>
                                          <p:attrName>style.visibility</p:attrName>
                                        </p:attrNameLst>
                                      </p:cBhvr>
                                      <p:to>
                                        <p:strVal val="visible"/>
                                      </p:to>
                                    </p:set>
                                    <p:anim calcmode="lin" valueType="num">
                                      <p:cBhvr additive="base">
                                        <p:cTn id="13" dur="500" fill="hold"/>
                                        <p:tgtEl>
                                          <p:spTgt spid="198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8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8659">
                                            <p:txEl>
                                              <p:pRg st="2" end="2"/>
                                            </p:txEl>
                                          </p:spTgt>
                                        </p:tgtEl>
                                        <p:attrNameLst>
                                          <p:attrName>style.visibility</p:attrName>
                                        </p:attrNameLst>
                                      </p:cBhvr>
                                      <p:to>
                                        <p:strVal val="visible"/>
                                      </p:to>
                                    </p:set>
                                    <p:anim calcmode="lin" valueType="num">
                                      <p:cBhvr additive="base">
                                        <p:cTn id="19" dur="500" fill="hold"/>
                                        <p:tgtEl>
                                          <p:spTgt spid="198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8659">
                                            <p:txEl>
                                              <p:pRg st="3" end="3"/>
                                            </p:txEl>
                                          </p:spTgt>
                                        </p:tgtEl>
                                        <p:attrNameLst>
                                          <p:attrName>style.visibility</p:attrName>
                                        </p:attrNameLst>
                                      </p:cBhvr>
                                      <p:to>
                                        <p:strVal val="visible"/>
                                      </p:to>
                                    </p:set>
                                    <p:anim calcmode="lin" valueType="num">
                                      <p:cBhvr additive="base">
                                        <p:cTn id="25" dur="500" fill="hold"/>
                                        <p:tgtEl>
                                          <p:spTgt spid="1986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86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8659">
                                            <p:txEl>
                                              <p:pRg st="4" end="4"/>
                                            </p:txEl>
                                          </p:spTgt>
                                        </p:tgtEl>
                                        <p:attrNameLst>
                                          <p:attrName>style.visibility</p:attrName>
                                        </p:attrNameLst>
                                      </p:cBhvr>
                                      <p:to>
                                        <p:strVal val="visible"/>
                                      </p:to>
                                    </p:set>
                                    <p:anim calcmode="lin" valueType="num">
                                      <p:cBhvr additive="base">
                                        <p:cTn id="31" dur="500" fill="hold"/>
                                        <p:tgtEl>
                                          <p:spTgt spid="1986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86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flipV="1">
            <a:off x="457200" y="-228600"/>
            <a:ext cx="8229600" cy="228600"/>
          </a:xfrm>
        </p:spPr>
        <p:txBody>
          <a:bodyPr>
            <a:normAutofit fontScale="90000"/>
          </a:bodyPr>
          <a:lstStyle/>
          <a:p>
            <a:endParaRPr lang="en-US" altLang="en-US" sz="4000" smtClean="0"/>
          </a:p>
        </p:txBody>
      </p:sp>
      <p:sp>
        <p:nvSpPr>
          <p:cNvPr id="202755" name="Rectangle 3"/>
          <p:cNvSpPr>
            <a:spLocks noGrp="1" noChangeArrowheads="1"/>
          </p:cNvSpPr>
          <p:nvPr>
            <p:ph type="body" idx="1"/>
          </p:nvPr>
        </p:nvSpPr>
        <p:spPr>
          <a:xfrm>
            <a:off x="0" y="0"/>
            <a:ext cx="9144000" cy="6858000"/>
          </a:xfrm>
        </p:spPr>
        <p:txBody>
          <a:bodyPr/>
          <a:lstStyle/>
          <a:p>
            <a:pPr>
              <a:buFontTx/>
              <a:buNone/>
            </a:pP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smtClean="0">
                <a:solidFill>
                  <a:srgbClr val="FFC000"/>
                </a:solidFill>
                <a:latin typeface="Times New Roman" panose="02020603050405020304" pitchFamily="18" charset="0"/>
                <a:cs typeface="Times New Roman" panose="02020603050405020304" pitchFamily="18" charset="0"/>
              </a:rPr>
              <a:t>Europe regards the war as proof that democratic institutions cannot work and therefore they rejoice in our difficulties</a:t>
            </a:r>
            <a:r>
              <a:rPr lang="en-US" altLang="en-US" sz="2400" dirty="0" smtClean="0">
                <a:solidFill>
                  <a:schemeClr val="bg1"/>
                </a:solidFill>
                <a:latin typeface="Times New Roman" panose="02020603050405020304" pitchFamily="18" charset="0"/>
                <a:cs typeface="Times New Roman" panose="02020603050405020304" pitchFamily="18" charset="0"/>
              </a:rPr>
              <a:t>. Most believe that slavery caused the war and thus concluded that the destruction of slavery was to be the policy of our government, despite Mr. Lincoln’s protestations to the contrary. The </a:t>
            </a:r>
            <a:r>
              <a:rPr lang="en-US" altLang="en-US" sz="2400" dirty="0">
                <a:solidFill>
                  <a:schemeClr val="bg1"/>
                </a:solidFill>
                <a:latin typeface="Times New Roman" panose="02020603050405020304" pitchFamily="18" charset="0"/>
                <a:cs typeface="Times New Roman" panose="02020603050405020304" pitchFamily="18" charset="0"/>
              </a:rPr>
              <a:t>P</a:t>
            </a:r>
            <a:r>
              <a:rPr lang="en-US" altLang="en-US" sz="2400" dirty="0" smtClean="0">
                <a:solidFill>
                  <a:schemeClr val="bg1"/>
                </a:solidFill>
                <a:latin typeface="Times New Roman" panose="02020603050405020304" pitchFamily="18" charset="0"/>
                <a:cs typeface="Times New Roman" panose="02020603050405020304" pitchFamily="18" charset="0"/>
              </a:rPr>
              <a:t>roclamation has had the effect of appearing that we have no avowed policy, and thus perplexed Europeans and generated little sympathy for its cause. </a:t>
            </a:r>
            <a:r>
              <a:rPr lang="en-US" altLang="en-US" sz="2400" dirty="0" smtClean="0">
                <a:solidFill>
                  <a:srgbClr val="FFC000"/>
                </a:solidFill>
                <a:latin typeface="Times New Roman" panose="02020603050405020304" pitchFamily="18" charset="0"/>
                <a:cs typeface="Times New Roman" panose="02020603050405020304" pitchFamily="18" charset="0"/>
              </a:rPr>
              <a:t>Europeans will intervene to prevent the abolition of slavery for the sake of cotton</a:t>
            </a:r>
            <a:r>
              <a:rPr lang="en-US" altLang="en-US" sz="2400" dirty="0" smtClean="0">
                <a:solidFill>
                  <a:schemeClr val="bg1"/>
                </a:solidFill>
                <a:latin typeface="Times New Roman" panose="02020603050405020304" pitchFamily="18" charset="0"/>
                <a:cs typeface="Times New Roman" panose="02020603050405020304" pitchFamily="18" charset="0"/>
              </a:rPr>
              <a:t>.” </a:t>
            </a:r>
          </a:p>
          <a:p>
            <a:pPr algn="r">
              <a:buFontTx/>
              <a:buNone/>
            </a:pPr>
            <a:r>
              <a:rPr lang="en-US" altLang="en-US" sz="2400" dirty="0" smtClean="0">
                <a:solidFill>
                  <a:schemeClr val="bg1"/>
                </a:solidFill>
                <a:latin typeface="Times New Roman" panose="02020603050405020304" pitchFamily="18" charset="0"/>
                <a:cs typeface="Times New Roman" panose="02020603050405020304" pitchFamily="18" charset="0"/>
              </a:rPr>
              <a:t>Seward, Memorandum to Senator Charles Sumner, April 1863.</a:t>
            </a:r>
          </a:p>
          <a:p>
            <a:pPr>
              <a:buFontTx/>
              <a:buNone/>
            </a:pPr>
            <a:endParaRPr lang="en-US" altLang="en-US" sz="2400" dirty="0" smtClean="0">
              <a:solidFill>
                <a:schemeClr val="bg1"/>
              </a:solidFill>
              <a:latin typeface="Times New Roman" panose="02020603050405020304" pitchFamily="18" charset="0"/>
              <a:cs typeface="Times New Roman" panose="02020603050405020304" pitchFamily="18" charset="0"/>
            </a:endParaRPr>
          </a:p>
          <a:p>
            <a:pPr>
              <a:buFontTx/>
              <a:buNone/>
            </a:pPr>
            <a:r>
              <a:rPr lang="en-US" altLang="en-US" sz="2400" dirty="0" smtClean="0">
                <a:solidFill>
                  <a:schemeClr val="bg1"/>
                </a:solidFill>
                <a:latin typeface="Times New Roman" panose="02020603050405020304" pitchFamily="18" charset="0"/>
                <a:cs typeface="Times New Roman" panose="02020603050405020304" pitchFamily="18" charset="0"/>
              </a:rPr>
              <a:t>“This decree is an irrational clamor for making emancipation, rather than reunion, the object of the war. It may eventually put an end to extensive slave labor, which will cripple cotton production in the Confederacy; this will undoubtedly please Mr. Lincoln.  But there is </a:t>
            </a:r>
            <a:r>
              <a:rPr lang="en-US" altLang="en-US" sz="2400" dirty="0" smtClean="0">
                <a:solidFill>
                  <a:srgbClr val="FFC000"/>
                </a:solidFill>
                <a:latin typeface="Times New Roman" panose="02020603050405020304" pitchFamily="18" charset="0"/>
                <a:cs typeface="Times New Roman" panose="02020603050405020304" pitchFamily="18" charset="0"/>
              </a:rPr>
              <a:t>equal propensity that this result will be accompanied by a Negro insurrection, either of which are plausible excuses for intervention</a:t>
            </a:r>
            <a:r>
              <a:rPr lang="en-US" altLang="en-US" sz="2400" dirty="0" smtClean="0">
                <a:solidFill>
                  <a:schemeClr val="bg1"/>
                </a:solidFill>
                <a:latin typeface="Times New Roman" panose="02020603050405020304" pitchFamily="18" charset="0"/>
                <a:cs typeface="Times New Roman" panose="02020603050405020304" pitchFamily="18" charset="0"/>
              </a:rPr>
              <a:t>.”</a:t>
            </a:r>
          </a:p>
          <a:p>
            <a:pPr algn="r">
              <a:buFontTx/>
              <a:buNone/>
            </a:pPr>
            <a:r>
              <a:rPr lang="en-US" altLang="en-US" sz="2400" dirty="0" smtClean="0">
                <a:solidFill>
                  <a:schemeClr val="bg1"/>
                </a:solidFill>
                <a:latin typeface="Times New Roman" panose="02020603050405020304" pitchFamily="18" charset="0"/>
                <a:cs typeface="Times New Roman" panose="02020603050405020304" pitchFamily="18" charset="0"/>
              </a:rPr>
              <a:t>Seward to Adams, March 186</a:t>
            </a:r>
            <a:r>
              <a:rPr lang="en-US" altLang="en-US" sz="2400" dirty="0" smtClean="0">
                <a:latin typeface="Times New Roman" panose="02020603050405020304" pitchFamily="18" charset="0"/>
                <a:cs typeface="Times New Roman" panose="02020603050405020304" pitchFamily="18" charset="0"/>
              </a:rPr>
              <a:t>3</a:t>
            </a:r>
            <a:r>
              <a:rPr lang="en-US" altLang="en-US" dirty="0" smtClean="0"/>
              <a:t>    </a:t>
            </a:r>
          </a:p>
        </p:txBody>
      </p:sp>
    </p:spTree>
    <p:extLst>
      <p:ext uri="{BB962C8B-B14F-4D97-AF65-F5344CB8AC3E}">
        <p14:creationId xmlns:p14="http://schemas.microsoft.com/office/powerpoint/2010/main" val="3564484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 calcmode="lin" valueType="num">
                                      <p:cBhvr additive="base">
                                        <p:cTn id="7" dur="500" fill="hold"/>
                                        <p:tgtEl>
                                          <p:spTgt spid="202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2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2755">
                                            <p:txEl>
                                              <p:pRg st="1" end="1"/>
                                            </p:txEl>
                                          </p:spTgt>
                                        </p:tgtEl>
                                        <p:attrNameLst>
                                          <p:attrName>style.visibility</p:attrName>
                                        </p:attrNameLst>
                                      </p:cBhvr>
                                      <p:to>
                                        <p:strVal val="visible"/>
                                      </p:to>
                                    </p:set>
                                    <p:anim calcmode="lin" valueType="num">
                                      <p:cBhvr additive="base">
                                        <p:cTn id="13" dur="500" fill="hold"/>
                                        <p:tgtEl>
                                          <p:spTgt spid="202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2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2755">
                                            <p:txEl>
                                              <p:pRg st="3" end="3"/>
                                            </p:txEl>
                                          </p:spTgt>
                                        </p:tgtEl>
                                        <p:attrNameLst>
                                          <p:attrName>style.visibility</p:attrName>
                                        </p:attrNameLst>
                                      </p:cBhvr>
                                      <p:to>
                                        <p:strVal val="visible"/>
                                      </p:to>
                                    </p:set>
                                    <p:anim calcmode="lin" valueType="num">
                                      <p:cBhvr additive="base">
                                        <p:cTn id="19" dur="500" fill="hold"/>
                                        <p:tgtEl>
                                          <p:spTgt spid="2027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27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2755">
                                            <p:txEl>
                                              <p:pRg st="4" end="4"/>
                                            </p:txEl>
                                          </p:spTgt>
                                        </p:tgtEl>
                                        <p:attrNameLst>
                                          <p:attrName>style.visibility</p:attrName>
                                        </p:attrNameLst>
                                      </p:cBhvr>
                                      <p:to>
                                        <p:strVal val="visible"/>
                                      </p:to>
                                    </p:set>
                                    <p:anim calcmode="lin" valueType="num">
                                      <p:cBhvr additive="base">
                                        <p:cTn id="25" dur="500" fill="hold"/>
                                        <p:tgtEl>
                                          <p:spTgt spid="2027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27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068"/>
            <a:ext cx="7886700" cy="222068"/>
          </a:xfrm>
        </p:spPr>
        <p:txBody>
          <a:bodyPr>
            <a:normAutofit fontScale="90000"/>
          </a:bodyPr>
          <a:lstStyle/>
          <a:p>
            <a:endParaRPr lang="en-US" dirty="0"/>
          </a:p>
        </p:txBody>
      </p:sp>
      <p:sp>
        <p:nvSpPr>
          <p:cNvPr id="3" name="Content Placeholder 2"/>
          <p:cNvSpPr>
            <a:spLocks noGrp="1"/>
          </p:cNvSpPr>
          <p:nvPr>
            <p:ph idx="1"/>
          </p:nvPr>
        </p:nvSpPr>
        <p:spPr>
          <a:xfrm>
            <a:off x="0" y="0"/>
            <a:ext cx="9144000" cy="6766560"/>
          </a:xfrm>
        </p:spPr>
        <p:txBody>
          <a:bodyPr/>
          <a:lstStyle/>
          <a:p>
            <a:pPr marL="0" indent="0" algn="ctr">
              <a:buNone/>
            </a:pPr>
            <a:r>
              <a:rPr lang="en-US" sz="3200" b="1" dirty="0" smtClean="0">
                <a:solidFill>
                  <a:schemeClr val="bg1"/>
                </a:solidFill>
                <a:latin typeface="Times New Roman" panose="02020603050405020304" pitchFamily="18" charset="0"/>
                <a:cs typeface="Times New Roman" panose="02020603050405020304" pitchFamily="18" charset="0"/>
              </a:rPr>
              <a:t>Back to the War </a:t>
            </a:r>
          </a:p>
          <a:p>
            <a:pPr marL="0" indent="0" algn="ctr">
              <a:buNone/>
            </a:pPr>
            <a:r>
              <a:rPr lang="en-US" sz="3200" b="1" dirty="0" smtClean="0">
                <a:solidFill>
                  <a:schemeClr val="bg1"/>
                </a:solidFill>
                <a:latin typeface="Times New Roman" panose="02020603050405020304" pitchFamily="18" charset="0"/>
                <a:cs typeface="Times New Roman" panose="02020603050405020304" pitchFamily="18" charset="0"/>
              </a:rPr>
              <a:t>1863: The Momentum Shifts </a:t>
            </a:r>
          </a:p>
          <a:p>
            <a:r>
              <a:rPr lang="en-US" sz="2400" dirty="0" smtClean="0">
                <a:solidFill>
                  <a:schemeClr val="bg1"/>
                </a:solidFill>
                <a:latin typeface="Times New Roman" panose="02020603050405020304" pitchFamily="18" charset="0"/>
                <a:cs typeface="Times New Roman" panose="02020603050405020304" pitchFamily="18" charset="0"/>
              </a:rPr>
              <a:t>Lee Invades the North . . . Again</a:t>
            </a:r>
          </a:p>
          <a:p>
            <a:pPr lvl="1"/>
            <a:r>
              <a:rPr lang="en-US" b="1" dirty="0" smtClean="0">
                <a:solidFill>
                  <a:srgbClr val="FFC000"/>
                </a:solidFill>
                <a:latin typeface="Times New Roman" panose="02020603050405020304" pitchFamily="18" charset="0"/>
                <a:cs typeface="Times New Roman" panose="02020603050405020304" pitchFamily="18" charset="0"/>
              </a:rPr>
              <a:t>Gettysburg</a:t>
            </a:r>
            <a:r>
              <a:rPr lang="en-US" dirty="0" smtClean="0">
                <a:solidFill>
                  <a:schemeClr val="bg1"/>
                </a:solidFill>
                <a:latin typeface="Times New Roman" panose="02020603050405020304" pitchFamily="18" charset="0"/>
                <a:cs typeface="Times New Roman" panose="02020603050405020304" pitchFamily="18" charset="0"/>
              </a:rPr>
              <a:t> (July 1-3), </a:t>
            </a:r>
            <a:r>
              <a:rPr lang="en-US" dirty="0">
                <a:solidFill>
                  <a:schemeClr val="bg1"/>
                </a:solidFill>
                <a:latin typeface="Times New Roman" panose="02020603050405020304" pitchFamily="18" charset="0"/>
                <a:cs typeface="Times New Roman" panose="02020603050405020304" pitchFamily="18" charset="0"/>
              </a:rPr>
              <a:t>Lee v Meade, </a:t>
            </a:r>
            <a:r>
              <a:rPr lang="en-US" dirty="0" smtClean="0">
                <a:solidFill>
                  <a:schemeClr val="bg1"/>
                </a:solidFill>
                <a:latin typeface="Times New Roman" panose="02020603050405020304" pitchFamily="18" charset="0"/>
                <a:cs typeface="Times New Roman" panose="02020603050405020304" pitchFamily="18" charset="0"/>
              </a:rPr>
              <a:t>USA</a:t>
            </a:r>
          </a:p>
          <a:p>
            <a:pPr lvl="1"/>
            <a:r>
              <a:rPr lang="en-US" dirty="0" smtClean="0">
                <a:solidFill>
                  <a:schemeClr val="bg1"/>
                </a:solidFill>
                <a:latin typeface="Times New Roman" panose="02020603050405020304" pitchFamily="18" charset="0"/>
                <a:cs typeface="Times New Roman" panose="02020603050405020304" pitchFamily="18" charset="0"/>
              </a:rPr>
              <a:t>The “High Water Mark” of the Confederacy; the Turning Point</a:t>
            </a:r>
          </a:p>
          <a:p>
            <a:pPr marL="457200" lvl="1" indent="0">
              <a:buNone/>
            </a:pPr>
            <a:endParaRPr lang="en-US" dirty="0">
              <a:solidFill>
                <a:schemeClr val="bg1"/>
              </a:solidFill>
              <a:latin typeface="Times New Roman" panose="02020603050405020304" pitchFamily="18" charset="0"/>
              <a:cs typeface="Times New Roman" panose="02020603050405020304" pitchFamily="18" charset="0"/>
            </a:endParaRPr>
          </a:p>
          <a:p>
            <a:r>
              <a:rPr lang="en-US" sz="2400" dirty="0" smtClean="0">
                <a:solidFill>
                  <a:schemeClr val="bg1"/>
                </a:solidFill>
                <a:latin typeface="Times New Roman" panose="02020603050405020304" pitchFamily="18" charset="0"/>
                <a:cs typeface="Times New Roman" panose="02020603050405020304" pitchFamily="18" charset="0"/>
              </a:rPr>
              <a:t>Grant Seizes the River</a:t>
            </a:r>
          </a:p>
          <a:p>
            <a:pPr lvl="1"/>
            <a:r>
              <a:rPr lang="en-US" dirty="0">
                <a:solidFill>
                  <a:schemeClr val="bg1"/>
                </a:solidFill>
                <a:latin typeface="Times New Roman" panose="02020603050405020304" pitchFamily="18" charset="0"/>
                <a:cs typeface="Times New Roman" panose="02020603050405020304" pitchFamily="18" charset="0"/>
              </a:rPr>
              <a:t>Fall of </a:t>
            </a:r>
            <a:r>
              <a:rPr lang="en-US" b="1" dirty="0">
                <a:solidFill>
                  <a:srgbClr val="FFC000"/>
                </a:solidFill>
                <a:latin typeface="Times New Roman" panose="02020603050405020304" pitchFamily="18" charset="0"/>
                <a:cs typeface="Times New Roman" panose="02020603050405020304" pitchFamily="18" charset="0"/>
              </a:rPr>
              <a:t>Vicksburg</a:t>
            </a:r>
            <a:r>
              <a:rPr lang="en-US" dirty="0">
                <a:solidFill>
                  <a:schemeClr val="bg1"/>
                </a:solidFill>
                <a:latin typeface="Times New Roman" panose="02020603050405020304" pitchFamily="18" charset="0"/>
                <a:cs typeface="Times New Roman" panose="02020603050405020304" pitchFamily="18" charset="0"/>
              </a:rPr>
              <a:t> (May), Grant v Pemberton, </a:t>
            </a:r>
            <a:r>
              <a:rPr lang="en-US" dirty="0" smtClean="0">
                <a:solidFill>
                  <a:schemeClr val="bg1"/>
                </a:solidFill>
                <a:latin typeface="Times New Roman" panose="02020603050405020304" pitchFamily="18" charset="0"/>
                <a:cs typeface="Times New Roman" panose="02020603050405020304" pitchFamily="18" charset="0"/>
              </a:rPr>
              <a:t>USA</a:t>
            </a:r>
          </a:p>
          <a:p>
            <a:pPr lvl="2"/>
            <a:r>
              <a:rPr lang="en-US" dirty="0" smtClean="0">
                <a:solidFill>
                  <a:schemeClr val="bg1"/>
                </a:solidFill>
                <a:latin typeface="Times New Roman" panose="02020603050405020304" pitchFamily="18" charset="0"/>
                <a:cs typeface="Times New Roman" panose="02020603050405020304" pitchFamily="18" charset="0"/>
              </a:rPr>
              <a:t>Phase II of Anaconda complete</a:t>
            </a:r>
          </a:p>
          <a:p>
            <a:pPr lvl="2"/>
            <a:endParaRPr lang="en-US" dirty="0">
              <a:solidFill>
                <a:schemeClr val="bg1"/>
              </a:solidFill>
              <a:latin typeface="Times New Roman" panose="02020603050405020304" pitchFamily="18" charset="0"/>
              <a:cs typeface="Times New Roman" panose="02020603050405020304" pitchFamily="18" charset="0"/>
            </a:endParaRPr>
          </a:p>
          <a:p>
            <a:r>
              <a:rPr lang="en-US" sz="2400" dirty="0" smtClean="0">
                <a:solidFill>
                  <a:schemeClr val="bg1"/>
                </a:solidFill>
                <a:latin typeface="Times New Roman" panose="02020603050405020304" pitchFamily="18" charset="0"/>
                <a:cs typeface="Times New Roman" panose="02020603050405020304" pitchFamily="18" charset="0"/>
              </a:rPr>
              <a:t>Driving the Stake</a:t>
            </a:r>
          </a:p>
          <a:p>
            <a:pPr lvl="1"/>
            <a:r>
              <a:rPr lang="en-US" dirty="0" smtClean="0">
                <a:solidFill>
                  <a:schemeClr val="bg1"/>
                </a:solidFill>
                <a:latin typeface="Times New Roman" panose="02020603050405020304" pitchFamily="18" charset="0"/>
                <a:cs typeface="Times New Roman" panose="02020603050405020304" pitchFamily="18" charset="0"/>
              </a:rPr>
              <a:t>Chickamauga (September), Rosencrans USA v Bragg CSA, CSA </a:t>
            </a:r>
          </a:p>
          <a:p>
            <a:pPr lvl="1"/>
            <a:r>
              <a:rPr lang="en-US" dirty="0" smtClean="0">
                <a:solidFill>
                  <a:schemeClr val="bg1"/>
                </a:solidFill>
                <a:latin typeface="Times New Roman" panose="02020603050405020304" pitchFamily="18" charset="0"/>
                <a:cs typeface="Times New Roman" panose="02020603050405020304" pitchFamily="18" charset="0"/>
              </a:rPr>
              <a:t>Chattanooga (November), Grant v Bragg, USA</a:t>
            </a:r>
          </a:p>
          <a:p>
            <a:pPr lvl="1"/>
            <a:r>
              <a:rPr lang="en-US" dirty="0" smtClean="0">
                <a:solidFill>
                  <a:schemeClr val="bg1"/>
                </a:solidFill>
                <a:latin typeface="Times New Roman" panose="02020603050405020304" pitchFamily="18" charset="0"/>
                <a:cs typeface="Times New Roman" panose="02020603050405020304" pitchFamily="18" charset="0"/>
              </a:rPr>
              <a:t>Fall of Atlanta (Nov), Sherman v Johnston, USA</a:t>
            </a:r>
          </a:p>
          <a:p>
            <a:pPr lvl="2"/>
            <a:r>
              <a:rPr lang="en-US" sz="2400" dirty="0" smtClean="0">
                <a:solidFill>
                  <a:schemeClr val="bg1"/>
                </a:solidFill>
                <a:latin typeface="Times New Roman" panose="02020603050405020304" pitchFamily="18" charset="0"/>
                <a:cs typeface="Times New Roman" panose="02020603050405020304" pitchFamily="18" charset="0"/>
              </a:rPr>
              <a:t>Beginning of the </a:t>
            </a:r>
            <a:r>
              <a:rPr lang="en-US" sz="2400" b="1" dirty="0" smtClean="0">
                <a:solidFill>
                  <a:srgbClr val="FFC000"/>
                </a:solidFill>
                <a:latin typeface="Times New Roman" panose="02020603050405020304" pitchFamily="18" charset="0"/>
                <a:cs typeface="Times New Roman" panose="02020603050405020304" pitchFamily="18" charset="0"/>
              </a:rPr>
              <a:t>March to the Sea</a:t>
            </a:r>
          </a:p>
          <a:p>
            <a:pPr lvl="1"/>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6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 calcmode="lin" valueType="num">
                                      <p:cBhvr additive="base">
                                        <p:cTn id="7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0446"/>
            <a:ext cx="7886700" cy="104503"/>
          </a:xfrm>
        </p:spPr>
        <p:txBody>
          <a:bodyPr>
            <a:normAutofit fontScale="90000"/>
          </a:bodyPr>
          <a:lstStyle/>
          <a:p>
            <a:endParaRPr lang="en-US" dirty="0"/>
          </a:p>
        </p:txBody>
      </p:sp>
      <p:sp>
        <p:nvSpPr>
          <p:cNvPr id="3" name="Content Placeholder 2"/>
          <p:cNvSpPr>
            <a:spLocks noGrp="1"/>
          </p:cNvSpPr>
          <p:nvPr>
            <p:ph idx="1"/>
          </p:nvPr>
        </p:nvSpPr>
        <p:spPr>
          <a:xfrm>
            <a:off x="0" y="0"/>
            <a:ext cx="9144000" cy="953589"/>
          </a:xfrm>
        </p:spPr>
        <p:txBody>
          <a:bodyPr>
            <a:normAutofit lnSpcReduction="10000"/>
          </a:bodyPr>
          <a:lstStyle/>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THE TURNING POINT: GETTYSBURG</a:t>
            </a:r>
          </a:p>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THE HIGH WATER MARK OF THE CONFEDERACY</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Image result for battle of gettysburg day i ma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23" y="1149532"/>
            <a:ext cx="3044826" cy="50274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ttle of gettysburg day i m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168" y="1149532"/>
            <a:ext cx="2599509" cy="50274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attle of gettysburg day i map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7038" y="1149532"/>
            <a:ext cx="3095240" cy="502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3570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28650" y="-300445"/>
            <a:ext cx="7886700" cy="5225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 y="313509"/>
            <a:ext cx="8647611" cy="6426925"/>
          </a:xfrm>
        </p:spPr>
      </p:pic>
    </p:spTree>
    <p:extLst>
      <p:ext uri="{BB962C8B-B14F-4D97-AF65-F5344CB8AC3E}">
        <p14:creationId xmlns:p14="http://schemas.microsoft.com/office/powerpoint/2010/main" val="2407018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79"/>
            <a:ext cx="7886700" cy="182880"/>
          </a:xfrm>
        </p:spPr>
        <p:txBody>
          <a:bodyPr>
            <a:normAutofit fontScale="90000"/>
          </a:bodyPr>
          <a:lstStyle/>
          <a:p>
            <a:endParaRPr lang="en-US" dirty="0"/>
          </a:p>
        </p:txBody>
      </p:sp>
      <p:sp>
        <p:nvSpPr>
          <p:cNvPr id="3" name="Content Placeholder 2"/>
          <p:cNvSpPr>
            <a:spLocks noGrp="1"/>
          </p:cNvSpPr>
          <p:nvPr>
            <p:ph idx="1"/>
          </p:nvPr>
        </p:nvSpPr>
        <p:spPr>
          <a:xfrm>
            <a:off x="0" y="0"/>
            <a:ext cx="9144000" cy="6857999"/>
          </a:xfrm>
        </p:spPr>
        <p:txBody>
          <a:bodyPr>
            <a:normAutofit lnSpcReduction="10000"/>
          </a:bodyPr>
          <a:lstStyle/>
          <a:p>
            <a:pPr marL="0" indent="0">
              <a:buNone/>
            </a:pPr>
            <a:r>
              <a:rPr lang="en-US" dirty="0" smtClean="0">
                <a:solidFill>
                  <a:schemeClr val="bg1"/>
                </a:solidFill>
                <a:latin typeface="Times New Roman" panose="02020603050405020304" pitchFamily="18" charset="0"/>
                <a:cs typeface="Times New Roman" panose="02020603050405020304" pitchFamily="18" charset="0"/>
              </a:rPr>
              <a:t>Summer 1863: The New War</a:t>
            </a:r>
          </a:p>
          <a:p>
            <a:pPr marL="0" indent="0">
              <a:buNone/>
            </a:pPr>
            <a:r>
              <a:rPr lang="en-US" sz="2400" dirty="0" smtClean="0">
                <a:solidFill>
                  <a:schemeClr val="bg1"/>
                </a:solidFill>
                <a:latin typeface="Times New Roman" panose="02020603050405020304" pitchFamily="18" charset="0"/>
                <a:cs typeface="Times New Roman" panose="02020603050405020304" pitchFamily="18" charset="0"/>
              </a:rPr>
              <a:t>Post-Gettysburg/Vicksburg, Lincoln </a:t>
            </a:r>
            <a:r>
              <a:rPr lang="en-US" sz="2400" dirty="0">
                <a:solidFill>
                  <a:schemeClr val="bg1"/>
                </a:solidFill>
                <a:latin typeface="Times New Roman" panose="02020603050405020304" pitchFamily="18" charset="0"/>
                <a:cs typeface="Times New Roman" panose="02020603050405020304" pitchFamily="18" charset="0"/>
              </a:rPr>
              <a:t>r</a:t>
            </a:r>
            <a:r>
              <a:rPr lang="en-US" sz="2400" dirty="0" smtClean="0">
                <a:solidFill>
                  <a:schemeClr val="bg1"/>
                </a:solidFill>
                <a:latin typeface="Times New Roman" panose="02020603050405020304" pitchFamily="18" charset="0"/>
                <a:cs typeface="Times New Roman" panose="02020603050405020304" pitchFamily="18" charset="0"/>
              </a:rPr>
              <a:t>edefines the war as a dichotomy of purpose:</a:t>
            </a:r>
          </a:p>
          <a:p>
            <a:pPr marL="0" indent="0">
              <a:buNone/>
            </a:pPr>
            <a:endParaRPr lang="en-US" sz="2400" dirty="0" smtClean="0">
              <a:solidFill>
                <a:schemeClr val="bg1"/>
              </a:solidFill>
              <a:latin typeface="Times New Roman" panose="02020603050405020304" pitchFamily="18" charset="0"/>
              <a:cs typeface="Times New Roman" panose="02020603050405020304" pitchFamily="18" charset="0"/>
            </a:endParaRPr>
          </a:p>
          <a:p>
            <a:pPr marL="0" indent="0">
              <a:buNone/>
            </a:pPr>
            <a:r>
              <a:rPr lang="en-US" sz="2400" dirty="0" smtClean="0">
                <a:solidFill>
                  <a:schemeClr val="bg1"/>
                </a:solidFill>
                <a:latin typeface="Times New Roman" panose="02020603050405020304" pitchFamily="18" charset="0"/>
                <a:cs typeface="Times New Roman" panose="02020603050405020304" pitchFamily="18" charset="0"/>
              </a:rPr>
              <a:t>“Fourscore </a:t>
            </a:r>
            <a:r>
              <a:rPr lang="en-US" sz="2400" dirty="0">
                <a:solidFill>
                  <a:schemeClr val="bg1"/>
                </a:solidFill>
                <a:latin typeface="Times New Roman" panose="02020603050405020304" pitchFamily="18" charset="0"/>
                <a:cs typeface="Times New Roman" panose="02020603050405020304" pitchFamily="18" charset="0"/>
              </a:rPr>
              <a:t>and seven years ago our fathers brought forth, on this continent, a new nation, conceived in liberty, and dedicated to the proposition that all men are created equal. Now we are engaged in a great civil war, </a:t>
            </a:r>
            <a:r>
              <a:rPr lang="en-US" sz="2400" b="1" dirty="0">
                <a:solidFill>
                  <a:srgbClr val="FFC000"/>
                </a:solidFill>
                <a:latin typeface="Times New Roman" panose="02020603050405020304" pitchFamily="18" charset="0"/>
                <a:cs typeface="Times New Roman" panose="02020603050405020304" pitchFamily="18" charset="0"/>
              </a:rPr>
              <a:t>testing whether that nation, or any nation so conceived, and so dedicated, can long endure</a:t>
            </a:r>
            <a:r>
              <a:rPr lang="en-US" sz="2400" dirty="0">
                <a:solidFill>
                  <a:schemeClr val="bg1"/>
                </a:solidFill>
                <a:latin typeface="Times New Roman" panose="02020603050405020304" pitchFamily="18" charset="0"/>
                <a:cs typeface="Times New Roman" panose="02020603050405020304" pitchFamily="18" charset="0"/>
              </a:rPr>
              <a:t>.     </a:t>
            </a:r>
          </a:p>
          <a:p>
            <a:pPr marL="0" indent="0">
              <a:buNone/>
            </a:pPr>
            <a:endParaRPr lang="en-US" sz="2400" dirty="0">
              <a:solidFill>
                <a:schemeClr val="bg1"/>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latin typeface="Times New Roman" panose="02020603050405020304" pitchFamily="18" charset="0"/>
                <a:cs typeface="Times New Roman" panose="02020603050405020304" pitchFamily="18" charset="0"/>
              </a:rPr>
              <a:t>It is for us the living, rather, to be dedicated here to the unfinished work which they who fought here have thus far so nobly advanced. It is rather for us to be here dedicated to the great task remaining before us—that from these honored dead we take increased devotion to that cause for which they here gave the last full measure of devotion—that we here highly resolve that these dead shall not have died in vain—that this nation, under God, shall have </a:t>
            </a:r>
            <a:r>
              <a:rPr lang="en-US" sz="2400" b="1" dirty="0">
                <a:solidFill>
                  <a:srgbClr val="FFC000"/>
                </a:solidFill>
                <a:latin typeface="Times New Roman" panose="02020603050405020304" pitchFamily="18" charset="0"/>
                <a:cs typeface="Times New Roman" panose="02020603050405020304" pitchFamily="18" charset="0"/>
              </a:rPr>
              <a:t>a new birth of freedom</a:t>
            </a:r>
            <a:r>
              <a:rPr lang="en-US" sz="2400" dirty="0">
                <a:solidFill>
                  <a:schemeClr val="bg1"/>
                </a:solidFill>
                <a:latin typeface="Times New Roman" panose="02020603050405020304" pitchFamily="18" charset="0"/>
                <a:cs typeface="Times New Roman" panose="02020603050405020304" pitchFamily="18" charset="0"/>
              </a:rPr>
              <a:t>, and that government of the people, by the people, for the people, shall not perish from the earth."</a:t>
            </a:r>
          </a:p>
          <a:p>
            <a:pPr marL="0" indent="0" algn="r">
              <a:buNone/>
            </a:pPr>
            <a:r>
              <a:rPr lang="en-US" sz="2400" dirty="0" smtClean="0">
                <a:solidFill>
                  <a:schemeClr val="bg1"/>
                </a:solidFill>
                <a:latin typeface="Times New Roman" panose="02020603050405020304" pitchFamily="18" charset="0"/>
                <a:cs typeface="Times New Roman" panose="02020603050405020304" pitchFamily="18" charset="0"/>
              </a:rPr>
              <a:t>Abraham Lincoln, Gettysburg Address, 1863</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13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331"/>
          </a:xfrm>
        </p:spPr>
        <p:txBody>
          <a:bodyPr>
            <a:normAutofit fontScale="90000"/>
          </a:bodyPr>
          <a:lstStyle/>
          <a:p>
            <a:pPr algn="ctr"/>
            <a:r>
              <a:rPr lang="en-US" dirty="0" smtClean="0">
                <a:solidFill>
                  <a:schemeClr val="bg1"/>
                </a:solidFill>
                <a:latin typeface="Times New Roman" panose="02020603050405020304" pitchFamily="18" charset="0"/>
                <a:cs typeface="Times New Roman" panose="02020603050405020304" pitchFamily="18" charset="0"/>
              </a:rPr>
              <a:t>8 Dec 1863</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92332"/>
            <a:ext cx="9144000" cy="6165668"/>
          </a:xfrm>
        </p:spPr>
        <p:txBody>
          <a:bodyPr>
            <a:normAutofit/>
          </a:bodyPr>
          <a:lstStyle/>
          <a:p>
            <a:r>
              <a:rPr lang="en-US" dirty="0" smtClean="0">
                <a:solidFill>
                  <a:schemeClr val="bg1"/>
                </a:solidFill>
                <a:latin typeface="Times New Roman" panose="02020603050405020304" pitchFamily="18" charset="0"/>
                <a:cs typeface="Times New Roman" panose="02020603050405020304" pitchFamily="18" charset="0"/>
              </a:rPr>
              <a:t>After Chickamauga/ Chattanooga /Atlanta:</a:t>
            </a:r>
          </a:p>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Lincoln’s Proclamation of Amnesty and Reconstruction </a:t>
            </a:r>
          </a:p>
          <a:p>
            <a:pPr marL="0" indent="0" algn="ctr">
              <a:buNone/>
            </a:pPr>
            <a:r>
              <a:rPr lang="en-US" dirty="0" smtClean="0">
                <a:solidFill>
                  <a:srgbClr val="FFC000"/>
                </a:solidFill>
                <a:latin typeface="Times New Roman" panose="02020603050405020304" pitchFamily="18" charset="0"/>
                <a:cs typeface="Times New Roman" panose="02020603050405020304" pitchFamily="18" charset="0"/>
              </a:rPr>
              <a:t>(</a:t>
            </a:r>
            <a:r>
              <a:rPr lang="en-US" b="1" dirty="0" smtClean="0">
                <a:solidFill>
                  <a:srgbClr val="FFC000"/>
                </a:solidFill>
                <a:latin typeface="Times New Roman" panose="02020603050405020304" pitchFamily="18" charset="0"/>
                <a:cs typeface="Times New Roman" panose="02020603050405020304" pitchFamily="18" charset="0"/>
              </a:rPr>
              <a:t>The</a:t>
            </a:r>
            <a:r>
              <a:rPr lang="en-US" dirty="0" smtClean="0">
                <a:solidFill>
                  <a:srgbClr val="FFC000"/>
                </a:solidFill>
                <a:latin typeface="Times New Roman" panose="02020603050405020304" pitchFamily="18" charset="0"/>
                <a:cs typeface="Times New Roman" panose="02020603050405020304" pitchFamily="18" charset="0"/>
              </a:rPr>
              <a:t> </a:t>
            </a:r>
            <a:r>
              <a:rPr lang="en-US" b="1" dirty="0" smtClean="0">
                <a:solidFill>
                  <a:srgbClr val="FFC000"/>
                </a:solidFill>
                <a:latin typeface="Times New Roman" panose="02020603050405020304" pitchFamily="18" charset="0"/>
                <a:cs typeface="Times New Roman" panose="02020603050405020304" pitchFamily="18" charset="0"/>
              </a:rPr>
              <a:t>10% Plan, or Presidential Reconstruction)</a:t>
            </a:r>
          </a:p>
          <a:p>
            <a:r>
              <a:rPr lang="en-US" dirty="0" smtClean="0">
                <a:solidFill>
                  <a:schemeClr val="bg1"/>
                </a:solidFill>
                <a:latin typeface="Times New Roman" panose="02020603050405020304" pitchFamily="18" charset="0"/>
                <a:cs typeface="Times New Roman" panose="02020603050405020304" pitchFamily="18" charset="0"/>
              </a:rPr>
              <a:t>CSA states can be readmitted when following conditions are met:</a:t>
            </a:r>
          </a:p>
          <a:p>
            <a:pPr lvl="1"/>
            <a:r>
              <a:rPr lang="en-US" dirty="0" smtClean="0">
                <a:solidFill>
                  <a:schemeClr val="bg1"/>
                </a:solidFill>
                <a:latin typeface="Times New Roman" panose="02020603050405020304" pitchFamily="18" charset="0"/>
                <a:cs typeface="Times New Roman" panose="02020603050405020304" pitchFamily="18" charset="0"/>
              </a:rPr>
              <a:t>10</a:t>
            </a:r>
            <a:r>
              <a:rPr lang="en-US" dirty="0">
                <a:solidFill>
                  <a:schemeClr val="bg1"/>
                </a:solidFill>
                <a:latin typeface="Times New Roman" panose="02020603050405020304" pitchFamily="18" charset="0"/>
                <a:cs typeface="Times New Roman" panose="02020603050405020304" pitchFamily="18" charset="0"/>
              </a:rPr>
              <a:t>% of white male population </a:t>
            </a:r>
            <a:r>
              <a:rPr lang="en-US" dirty="0" smtClean="0">
                <a:solidFill>
                  <a:schemeClr val="bg1"/>
                </a:solidFill>
                <a:latin typeface="Times New Roman" panose="02020603050405020304" pitchFamily="18" charset="0"/>
                <a:cs typeface="Times New Roman" panose="02020603050405020304" pitchFamily="18" charset="0"/>
              </a:rPr>
              <a:t>swears allegiance to </a:t>
            </a:r>
            <a:r>
              <a:rPr lang="en-US" dirty="0">
                <a:solidFill>
                  <a:schemeClr val="bg1"/>
                </a:solidFill>
                <a:latin typeface="Times New Roman" panose="02020603050405020304" pitchFamily="18" charset="0"/>
                <a:cs typeface="Times New Roman" panose="02020603050405020304" pitchFamily="18" charset="0"/>
              </a:rPr>
              <a:t>the US  </a:t>
            </a:r>
            <a:r>
              <a:rPr lang="en-US" dirty="0" smtClean="0">
                <a:solidFill>
                  <a:schemeClr val="bg1"/>
                </a:solidFill>
                <a:latin typeface="Times New Roman" panose="02020603050405020304" pitchFamily="18" charset="0"/>
                <a:cs typeface="Times New Roman" panose="02020603050405020304" pitchFamily="18" charset="0"/>
              </a:rPr>
              <a:t>   </a:t>
            </a:r>
          </a:p>
          <a:p>
            <a:pPr marL="457200" lvl="1"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Constitution</a:t>
            </a:r>
            <a:endParaRPr lang="en-US" dirty="0">
              <a:solidFill>
                <a:schemeClr val="bg1"/>
              </a:solidFill>
              <a:latin typeface="Times New Roman" panose="02020603050405020304" pitchFamily="18" charset="0"/>
              <a:cs typeface="Times New Roman" panose="02020603050405020304" pitchFamily="18" charset="0"/>
            </a:endParaRPr>
          </a:p>
          <a:p>
            <a:pPr lvl="1"/>
            <a:r>
              <a:rPr lang="en-US" dirty="0">
                <a:solidFill>
                  <a:schemeClr val="bg1"/>
                </a:solidFill>
                <a:latin typeface="Times New Roman" panose="02020603050405020304" pitchFamily="18" charset="0"/>
                <a:cs typeface="Times New Roman" panose="02020603050405020304" pitchFamily="18" charset="0"/>
              </a:rPr>
              <a:t> Citizens will be pardoned (EXCEPT for former CSA officials)</a:t>
            </a:r>
          </a:p>
          <a:p>
            <a:pPr lvl="1"/>
            <a:r>
              <a:rPr lang="en-US" dirty="0" smtClean="0">
                <a:solidFill>
                  <a:schemeClr val="bg1"/>
                </a:solidFill>
                <a:latin typeface="Times New Roman" panose="02020603050405020304" pitchFamily="18" charset="0"/>
                <a:cs typeface="Times New Roman" panose="02020603050405020304" pitchFamily="18" charset="0"/>
              </a:rPr>
              <a:t> State </a:t>
            </a:r>
            <a:r>
              <a:rPr lang="en-US" dirty="0">
                <a:solidFill>
                  <a:schemeClr val="bg1"/>
                </a:solidFill>
                <a:latin typeface="Times New Roman" panose="02020603050405020304" pitchFamily="18" charset="0"/>
                <a:cs typeface="Times New Roman" panose="02020603050405020304" pitchFamily="18" charset="0"/>
              </a:rPr>
              <a:t>must accept emancipation laws</a:t>
            </a:r>
          </a:p>
          <a:p>
            <a:r>
              <a:rPr lang="en-US" dirty="0" smtClean="0">
                <a:solidFill>
                  <a:schemeClr val="bg1"/>
                </a:solidFill>
                <a:latin typeface="Times New Roman" panose="02020603050405020304" pitchFamily="18" charset="0"/>
                <a:cs typeface="Times New Roman" panose="02020603050405020304" pitchFamily="18" charset="0"/>
              </a:rPr>
              <a:t>Lincoln’s Plan:</a:t>
            </a:r>
          </a:p>
          <a:p>
            <a:pPr lvl="1"/>
            <a:r>
              <a:rPr lang="en-US" dirty="0" smtClean="0">
                <a:solidFill>
                  <a:schemeClr val="bg1"/>
                </a:solidFill>
                <a:latin typeface="Times New Roman" panose="02020603050405020304" pitchFamily="18" charset="0"/>
                <a:cs typeface="Times New Roman" panose="02020603050405020304" pitchFamily="18" charset="0"/>
              </a:rPr>
              <a:t>Economic base (motivation)</a:t>
            </a:r>
          </a:p>
          <a:p>
            <a:pPr lvl="1"/>
            <a:r>
              <a:rPr lang="en-US" dirty="0" smtClean="0">
                <a:solidFill>
                  <a:schemeClr val="bg1"/>
                </a:solidFill>
                <a:latin typeface="Times New Roman" panose="02020603050405020304" pitchFamily="18" charset="0"/>
                <a:cs typeface="Times New Roman" panose="02020603050405020304" pitchFamily="18" charset="0"/>
              </a:rPr>
              <a:t>Non-Punitive</a:t>
            </a:r>
          </a:p>
          <a:p>
            <a:pPr lvl="1"/>
            <a:r>
              <a:rPr lang="en-US" dirty="0" smtClean="0">
                <a:solidFill>
                  <a:schemeClr val="bg1"/>
                </a:solidFill>
                <a:latin typeface="Times New Roman" panose="02020603050405020304" pitchFamily="18" charset="0"/>
                <a:cs typeface="Times New Roman" panose="02020603050405020304" pitchFamily="18" charset="0"/>
              </a:rPr>
              <a:t>Colonization</a:t>
            </a: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remains unstated option</a:t>
            </a:r>
          </a:p>
          <a:p>
            <a:pPr marL="457200" lvl="1" indent="0">
              <a:buNone/>
            </a:pPr>
            <a:endParaRPr lang="en-US" dirty="0">
              <a:solidFill>
                <a:schemeClr val="bg1"/>
              </a:solidFill>
            </a:endParaRPr>
          </a:p>
        </p:txBody>
      </p:sp>
    </p:spTree>
    <p:extLst>
      <p:ext uri="{BB962C8B-B14F-4D97-AF65-F5344CB8AC3E}">
        <p14:creationId xmlns:p14="http://schemas.microsoft.com/office/powerpoint/2010/main" val="338496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18902"/>
          </a:xfrm>
        </p:spPr>
        <p:txBody>
          <a:bodyPr>
            <a:normAutofit/>
          </a:bodyPr>
          <a:lstStyle/>
          <a:p>
            <a:pPr algn="ctr"/>
            <a:r>
              <a:rPr lang="en-US" sz="3200" dirty="0" smtClean="0">
                <a:solidFill>
                  <a:schemeClr val="bg1"/>
                </a:solidFill>
                <a:latin typeface="Times New Roman" panose="02020603050405020304" pitchFamily="18" charset="0"/>
                <a:cs typeface="Times New Roman" panose="02020603050405020304" pitchFamily="18" charset="0"/>
              </a:rPr>
              <a:t>Not a Bad Deal, So What’s the Problem? </a:t>
            </a:r>
            <a:br>
              <a:rPr lang="en-US" sz="3200" dirty="0" smtClean="0">
                <a:solidFill>
                  <a:schemeClr val="bg1"/>
                </a:solidFill>
                <a:latin typeface="Times New Roman" panose="02020603050405020304" pitchFamily="18" charset="0"/>
                <a:cs typeface="Times New Roman" panose="02020603050405020304" pitchFamily="18" charset="0"/>
              </a:rPr>
            </a:br>
            <a:r>
              <a:rPr lang="en-US" sz="3200" dirty="0" smtClean="0">
                <a:solidFill>
                  <a:schemeClr val="bg1"/>
                </a:solidFill>
                <a:latin typeface="Times New Roman" panose="02020603050405020304" pitchFamily="18" charset="0"/>
                <a:cs typeface="Times New Roman" panose="02020603050405020304" pitchFamily="18" charset="0"/>
              </a:rPr>
              <a:t>(and There IS a BIG Problem)</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14400"/>
            <a:ext cx="9144000" cy="5943600"/>
          </a:xfrm>
        </p:spPr>
        <p:txBody>
          <a:bodyPr>
            <a:normAutofit/>
          </a:bodyPr>
          <a:lstStyle/>
          <a:p>
            <a:r>
              <a:rPr lang="en-US" sz="2400" dirty="0" smtClean="0">
                <a:solidFill>
                  <a:schemeClr val="bg1"/>
                </a:solidFill>
                <a:latin typeface="Times New Roman" panose="02020603050405020304" pitchFamily="18" charset="0"/>
                <a:cs typeface="Times New Roman" panose="02020603050405020304" pitchFamily="18" charset="0"/>
              </a:rPr>
              <a:t>Constitutional:</a:t>
            </a:r>
          </a:p>
          <a:p>
            <a:pPr lvl="1"/>
            <a:r>
              <a:rPr lang="en-US" dirty="0">
                <a:solidFill>
                  <a:schemeClr val="bg1"/>
                </a:solidFill>
                <a:latin typeface="Times New Roman" panose="02020603050405020304" pitchFamily="18" charset="0"/>
                <a:cs typeface="Times New Roman" panose="02020603050405020304" pitchFamily="18" charset="0"/>
              </a:rPr>
              <a:t>What?</a:t>
            </a:r>
          </a:p>
          <a:p>
            <a:pPr lvl="1"/>
            <a:r>
              <a:rPr lang="en-US" dirty="0">
                <a:solidFill>
                  <a:schemeClr val="bg1"/>
                </a:solidFill>
                <a:latin typeface="Times New Roman" panose="02020603050405020304" pitchFamily="18" charset="0"/>
                <a:cs typeface="Times New Roman" panose="02020603050405020304" pitchFamily="18" charset="0"/>
              </a:rPr>
              <a:t>How?</a:t>
            </a:r>
          </a:p>
          <a:p>
            <a:pPr lvl="1"/>
            <a:r>
              <a:rPr lang="en-US" dirty="0">
                <a:solidFill>
                  <a:schemeClr val="bg1"/>
                </a:solidFill>
                <a:latin typeface="Times New Roman" panose="02020603050405020304" pitchFamily="18" charset="0"/>
                <a:cs typeface="Times New Roman" panose="02020603050405020304" pitchFamily="18" charset="0"/>
              </a:rPr>
              <a:t>Who?</a:t>
            </a:r>
          </a:p>
          <a:p>
            <a:r>
              <a:rPr lang="en-US" sz="2400" dirty="0" smtClean="0">
                <a:solidFill>
                  <a:schemeClr val="bg1"/>
                </a:solidFill>
                <a:latin typeface="Times New Roman" panose="02020603050405020304" pitchFamily="18" charset="0"/>
                <a:cs typeface="Times New Roman" panose="02020603050405020304" pitchFamily="18" charset="0"/>
              </a:rPr>
              <a:t>Political:</a:t>
            </a:r>
          </a:p>
          <a:p>
            <a:pPr lvl="1"/>
            <a:r>
              <a:rPr lang="en-US" dirty="0">
                <a:solidFill>
                  <a:schemeClr val="bg1"/>
                </a:solidFill>
                <a:latin typeface="Times New Roman" panose="02020603050405020304" pitchFamily="18" charset="0"/>
                <a:cs typeface="Times New Roman" panose="02020603050405020304" pitchFamily="18" charset="0"/>
              </a:rPr>
              <a:t>Who has what to gain?</a:t>
            </a:r>
          </a:p>
          <a:p>
            <a:pPr lvl="2"/>
            <a:r>
              <a:rPr lang="en-US" sz="2400" dirty="0">
                <a:solidFill>
                  <a:schemeClr val="bg1"/>
                </a:solidFill>
                <a:latin typeface="Times New Roman" panose="02020603050405020304" pitchFamily="18" charset="0"/>
                <a:cs typeface="Times New Roman" panose="02020603050405020304" pitchFamily="18" charset="0"/>
              </a:rPr>
              <a:t>Free Soilers: What have you done for me lately, Abe</a:t>
            </a:r>
            <a:r>
              <a:rPr lang="en-US" sz="2400" dirty="0" smtClean="0">
                <a:solidFill>
                  <a:schemeClr val="bg1"/>
                </a:solidFill>
                <a:latin typeface="Times New Roman" panose="02020603050405020304" pitchFamily="18" charset="0"/>
                <a:cs typeface="Times New Roman" panose="02020603050405020304" pitchFamily="18" charset="0"/>
              </a:rPr>
              <a:t>?</a:t>
            </a:r>
          </a:p>
          <a:p>
            <a:pPr lvl="2"/>
            <a:r>
              <a:rPr lang="en-US" sz="2400" dirty="0">
                <a:solidFill>
                  <a:schemeClr val="bg1"/>
                </a:solidFill>
                <a:latin typeface="Times New Roman" panose="02020603050405020304" pitchFamily="18" charset="0"/>
                <a:cs typeface="Times New Roman" panose="02020603050405020304" pitchFamily="18" charset="0"/>
              </a:rPr>
              <a:t>Democrats (Copperheads): Reality check re their future.</a:t>
            </a:r>
          </a:p>
          <a:p>
            <a:pPr lvl="2"/>
            <a:r>
              <a:rPr lang="en-US" sz="2400" dirty="0" smtClean="0">
                <a:solidFill>
                  <a:schemeClr val="bg1"/>
                </a:solidFill>
                <a:latin typeface="Times New Roman" panose="02020603050405020304" pitchFamily="18" charset="0"/>
                <a:cs typeface="Times New Roman" panose="02020603050405020304" pitchFamily="18" charset="0"/>
              </a:rPr>
              <a:t>Radical Republicans (Dominant Party): </a:t>
            </a:r>
            <a:r>
              <a:rPr lang="en-US" sz="2400" dirty="0">
                <a:solidFill>
                  <a:schemeClr val="bg1"/>
                </a:solidFill>
                <a:latin typeface="Times New Roman" panose="02020603050405020304" pitchFamily="18" charset="0"/>
                <a:cs typeface="Times New Roman" panose="02020603050405020304" pitchFamily="18" charset="0"/>
              </a:rPr>
              <a:t>Oh HELL no!</a:t>
            </a:r>
          </a:p>
          <a:p>
            <a:r>
              <a:rPr lang="en-US" sz="2400" dirty="0" smtClean="0">
                <a:solidFill>
                  <a:schemeClr val="bg1"/>
                </a:solidFill>
                <a:latin typeface="Times New Roman" panose="02020603050405020304" pitchFamily="18" charset="0"/>
                <a:cs typeface="Times New Roman" panose="02020603050405020304" pitchFamily="18" charset="0"/>
              </a:rPr>
              <a:t>The Radical Challenge to Lincoln: </a:t>
            </a:r>
            <a:r>
              <a:rPr lang="en-US" sz="2400" b="1" dirty="0" smtClean="0">
                <a:solidFill>
                  <a:srgbClr val="FFC000"/>
                </a:solidFill>
                <a:latin typeface="Times New Roman" panose="02020603050405020304" pitchFamily="18" charset="0"/>
                <a:cs typeface="Times New Roman" panose="02020603050405020304" pitchFamily="18" charset="0"/>
              </a:rPr>
              <a:t>The Wade-Davis Bill (1864)</a:t>
            </a:r>
          </a:p>
          <a:p>
            <a:pPr lvl="1"/>
            <a:r>
              <a:rPr lang="en-US" sz="2000" dirty="0" smtClean="0">
                <a:solidFill>
                  <a:schemeClr val="bg1"/>
                </a:solidFill>
                <a:latin typeface="Times New Roman" panose="02020603050405020304" pitchFamily="18" charset="0"/>
                <a:cs typeface="Times New Roman" panose="02020603050405020304" pitchFamily="18" charset="0"/>
              </a:rPr>
              <a:t>Majority of white male citizens must swear allegiance</a:t>
            </a:r>
          </a:p>
          <a:p>
            <a:pPr lvl="1"/>
            <a:r>
              <a:rPr lang="en-US" sz="2000" dirty="0" smtClean="0">
                <a:solidFill>
                  <a:schemeClr val="bg1"/>
                </a:solidFill>
                <a:latin typeface="Times New Roman" panose="02020603050405020304" pitchFamily="18" charset="0"/>
                <a:cs typeface="Times New Roman" panose="02020603050405020304" pitchFamily="18" charset="0"/>
              </a:rPr>
              <a:t>States must submit state constitutions for Congressional approval</a:t>
            </a:r>
          </a:p>
          <a:p>
            <a:pPr lvl="1"/>
            <a:r>
              <a:rPr lang="en-US" sz="2000" dirty="0" smtClean="0">
                <a:solidFill>
                  <a:schemeClr val="bg1"/>
                </a:solidFill>
                <a:latin typeface="Times New Roman" panose="02020603050405020304" pitchFamily="18" charset="0"/>
                <a:cs typeface="Times New Roman" panose="02020603050405020304" pitchFamily="18" charset="0"/>
              </a:rPr>
              <a:t>“Ironclad Oath” that they had REMAINED loyal to be eligible for public service</a:t>
            </a:r>
          </a:p>
          <a:p>
            <a:pPr lvl="1"/>
            <a:r>
              <a:rPr lang="en-US" sz="2000" dirty="0" smtClean="0">
                <a:solidFill>
                  <a:schemeClr val="bg1"/>
                </a:solidFill>
                <a:latin typeface="Times New Roman" panose="02020603050405020304" pitchFamily="18" charset="0"/>
                <a:cs typeface="Times New Roman" panose="02020603050405020304" pitchFamily="18" charset="0"/>
              </a:rPr>
              <a:t>State must abolish slavery</a:t>
            </a:r>
          </a:p>
          <a:p>
            <a:pPr lvl="1"/>
            <a:r>
              <a:rPr lang="en-US" sz="2000" dirty="0" smtClean="0">
                <a:solidFill>
                  <a:schemeClr val="bg1"/>
                </a:solidFill>
                <a:latin typeface="Times New Roman" panose="02020603050405020304" pitchFamily="18" charset="0"/>
                <a:cs typeface="Times New Roman" panose="02020603050405020304" pitchFamily="18" charset="0"/>
              </a:rPr>
              <a:t>States must pay off their war debts</a:t>
            </a:r>
          </a:p>
          <a:p>
            <a:pPr lvl="1"/>
            <a:endParaRPr lang="en-US" sz="2000" dirty="0" smtClean="0">
              <a:solidFill>
                <a:schemeClr val="bg1"/>
              </a:solidFill>
              <a:latin typeface="Times New Roman" panose="02020603050405020304" pitchFamily="18" charset="0"/>
              <a:cs typeface="Times New Roman" panose="02020603050405020304" pitchFamily="18" charset="0"/>
            </a:endParaRPr>
          </a:p>
          <a:p>
            <a:pPr lvl="1"/>
            <a:endParaRPr lang="en-US" sz="2000" b="1" dirty="0" smtClean="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83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7382"/>
            <a:ext cx="7886700" cy="91439"/>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WRAP YOUR MIND AROUND RECON</a:t>
            </a:r>
          </a:p>
          <a:p>
            <a:r>
              <a:rPr lang="en-US" dirty="0" smtClean="0">
                <a:solidFill>
                  <a:schemeClr val="bg1"/>
                </a:solidFill>
                <a:latin typeface="Times New Roman" panose="02020603050405020304" pitchFamily="18" charset="0"/>
                <a:cs typeface="Times New Roman" panose="02020603050405020304" pitchFamily="18" charset="0"/>
              </a:rPr>
              <a:t>The Constitution: Issues</a:t>
            </a:r>
          </a:p>
          <a:p>
            <a:pPr lvl="1"/>
            <a:r>
              <a:rPr lang="en-US" dirty="0" smtClean="0">
                <a:solidFill>
                  <a:schemeClr val="bg1"/>
                </a:solidFill>
                <a:latin typeface="Times New Roman" panose="02020603050405020304" pitchFamily="18" charset="0"/>
                <a:cs typeface="Times New Roman" panose="02020603050405020304" pitchFamily="18" charset="0"/>
              </a:rPr>
              <a:t>Secession/Readmission</a:t>
            </a:r>
          </a:p>
          <a:p>
            <a:pPr lvl="1"/>
            <a:r>
              <a:rPr lang="en-US" dirty="0" smtClean="0">
                <a:solidFill>
                  <a:schemeClr val="bg1"/>
                </a:solidFill>
                <a:latin typeface="Times New Roman" panose="02020603050405020304" pitchFamily="18" charset="0"/>
                <a:cs typeface="Times New Roman" panose="02020603050405020304" pitchFamily="18" charset="0"/>
              </a:rPr>
              <a:t>Executive/legislative responsibility</a:t>
            </a:r>
          </a:p>
          <a:p>
            <a:pPr lvl="1"/>
            <a:r>
              <a:rPr lang="en-US" dirty="0" smtClean="0">
                <a:solidFill>
                  <a:schemeClr val="bg1"/>
                </a:solidFill>
                <a:latin typeface="Times New Roman" panose="02020603050405020304" pitchFamily="18" charset="0"/>
                <a:cs typeface="Times New Roman" panose="02020603050405020304" pitchFamily="18" charset="0"/>
              </a:rPr>
              <a:t>How far can loose interpretation go?</a:t>
            </a:r>
          </a:p>
          <a:p>
            <a:r>
              <a:rPr lang="en-US" dirty="0" smtClean="0">
                <a:solidFill>
                  <a:schemeClr val="bg1"/>
                </a:solidFill>
                <a:latin typeface="Times New Roman" panose="02020603050405020304" pitchFamily="18" charset="0"/>
                <a:cs typeface="Times New Roman" panose="02020603050405020304" pitchFamily="18" charset="0"/>
              </a:rPr>
              <a:t>Motivation:</a:t>
            </a:r>
          </a:p>
          <a:p>
            <a:pPr lvl="1"/>
            <a:r>
              <a:rPr lang="en-US" dirty="0">
                <a:solidFill>
                  <a:schemeClr val="bg1"/>
                </a:solidFill>
                <a:latin typeface="Times New Roman" panose="02020603050405020304" pitchFamily="18" charset="0"/>
                <a:cs typeface="Times New Roman" panose="02020603050405020304" pitchFamily="18" charset="0"/>
              </a:rPr>
              <a:t>Lincoln:</a:t>
            </a:r>
          </a:p>
          <a:p>
            <a:pPr lvl="1"/>
            <a:r>
              <a:rPr lang="en-US" dirty="0">
                <a:solidFill>
                  <a:schemeClr val="bg1"/>
                </a:solidFill>
                <a:latin typeface="Times New Roman" panose="02020603050405020304" pitchFamily="18" charset="0"/>
                <a:cs typeface="Times New Roman" panose="02020603050405020304" pitchFamily="18" charset="0"/>
              </a:rPr>
              <a:t>Radicals:</a:t>
            </a:r>
          </a:p>
          <a:p>
            <a:pPr lvl="1"/>
            <a:r>
              <a:rPr lang="en-US" dirty="0">
                <a:solidFill>
                  <a:schemeClr val="bg1"/>
                </a:solidFill>
                <a:latin typeface="Times New Roman" panose="02020603050405020304" pitchFamily="18" charset="0"/>
                <a:cs typeface="Times New Roman" panose="02020603050405020304" pitchFamily="18" charset="0"/>
              </a:rPr>
              <a:t>Southerners (cavalier-planter class):</a:t>
            </a:r>
          </a:p>
          <a:p>
            <a:r>
              <a:rPr lang="en-US" dirty="0" smtClean="0">
                <a:solidFill>
                  <a:schemeClr val="bg1"/>
                </a:solidFill>
                <a:latin typeface="Times New Roman" panose="02020603050405020304" pitchFamily="18" charset="0"/>
                <a:cs typeface="Times New Roman" panose="02020603050405020304" pitchFamily="18" charset="0"/>
              </a:rPr>
              <a:t>Slaves/Freedmen</a:t>
            </a:r>
          </a:p>
          <a:p>
            <a:pPr lvl="1"/>
            <a:r>
              <a:rPr lang="en-US" dirty="0" smtClean="0">
                <a:solidFill>
                  <a:schemeClr val="bg1"/>
                </a:solidFill>
                <a:latin typeface="Times New Roman" panose="02020603050405020304" pitchFamily="18" charset="0"/>
                <a:cs typeface="Times New Roman" panose="02020603050405020304" pitchFamily="18" charset="0"/>
              </a:rPr>
              <a:t>Status?</a:t>
            </a:r>
          </a:p>
          <a:p>
            <a:pPr lvl="1"/>
            <a:r>
              <a:rPr lang="en-US" dirty="0" smtClean="0">
                <a:solidFill>
                  <a:schemeClr val="bg1"/>
                </a:solidFill>
                <a:latin typeface="Times New Roman" panose="02020603050405020304" pitchFamily="18" charset="0"/>
                <a:cs typeface="Times New Roman" panose="02020603050405020304" pitchFamily="18" charset="0"/>
              </a:rPr>
              <a:t>Lincoln/emancipation vs Radicals/abolition</a:t>
            </a:r>
          </a:p>
          <a:p>
            <a:pPr lvl="1"/>
            <a:r>
              <a:rPr lang="en-US" dirty="0" smtClean="0">
                <a:solidFill>
                  <a:schemeClr val="bg1"/>
                </a:solidFill>
                <a:latin typeface="Times New Roman" panose="02020603050405020304" pitchFamily="18" charset="0"/>
                <a:cs typeface="Times New Roman" panose="02020603050405020304" pitchFamily="18" charset="0"/>
              </a:rPr>
              <a:t>Freedmen’s Bureau</a:t>
            </a:r>
          </a:p>
        </p:txBody>
      </p:sp>
    </p:spTree>
    <p:extLst>
      <p:ext uri="{BB962C8B-B14F-4D97-AF65-F5344CB8AC3E}">
        <p14:creationId xmlns:p14="http://schemas.microsoft.com/office/powerpoint/2010/main" val="312949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2149"/>
          </a:xfrm>
        </p:spPr>
        <p:txBody>
          <a:bodyPr/>
          <a:lstStyle/>
          <a:p>
            <a:pPr algn="ctr"/>
            <a:r>
              <a:rPr lang="en-US" dirty="0" smtClean="0">
                <a:solidFill>
                  <a:schemeClr val="bg1"/>
                </a:solidFill>
                <a:latin typeface="Times New Roman" panose="02020603050405020304" pitchFamily="18" charset="0"/>
                <a:cs typeface="Times New Roman" panose="02020603050405020304" pitchFamily="18" charset="0"/>
              </a:rPr>
              <a:t>ADIOS, ABE . . . HELLO ANDY</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53142"/>
            <a:ext cx="9144000" cy="6204857"/>
          </a:xfrm>
        </p:spPr>
        <p:txBody>
          <a:bodyPr>
            <a:noAutofit/>
          </a:bodyPr>
          <a:lstStyle/>
          <a:p>
            <a:r>
              <a:rPr lang="en-US" sz="2700" dirty="0" smtClean="0">
                <a:solidFill>
                  <a:schemeClr val="bg1"/>
                </a:solidFill>
                <a:latin typeface="Times New Roman" panose="02020603050405020304" pitchFamily="18" charset="0"/>
                <a:cs typeface="Times New Roman" panose="02020603050405020304" pitchFamily="18" charset="0"/>
              </a:rPr>
              <a:t>The Lincoln Assassination</a:t>
            </a:r>
          </a:p>
          <a:p>
            <a:pPr lvl="1"/>
            <a:r>
              <a:rPr lang="en-US" sz="2700" dirty="0">
                <a:solidFill>
                  <a:schemeClr val="bg1"/>
                </a:solidFill>
                <a:latin typeface="Times New Roman" panose="02020603050405020304" pitchFamily="18" charset="0"/>
                <a:cs typeface="Times New Roman" panose="02020603050405020304" pitchFamily="18" charset="0"/>
              </a:rPr>
              <a:t>Booth:</a:t>
            </a:r>
          </a:p>
          <a:p>
            <a:pPr lvl="1"/>
            <a:r>
              <a:rPr lang="en-US" sz="2700" dirty="0">
                <a:solidFill>
                  <a:schemeClr val="bg1"/>
                </a:solidFill>
                <a:latin typeface="Times New Roman" panose="02020603050405020304" pitchFamily="18" charset="0"/>
                <a:cs typeface="Times New Roman" panose="02020603050405020304" pitchFamily="18" charset="0"/>
              </a:rPr>
              <a:t>Effects</a:t>
            </a:r>
          </a:p>
          <a:p>
            <a:pPr lvl="2"/>
            <a:r>
              <a:rPr lang="en-US" sz="2700" dirty="0">
                <a:solidFill>
                  <a:schemeClr val="bg1"/>
                </a:solidFill>
                <a:latin typeface="Times New Roman" panose="02020603050405020304" pitchFamily="18" charset="0"/>
                <a:cs typeface="Times New Roman" panose="02020603050405020304" pitchFamily="18" charset="0"/>
              </a:rPr>
              <a:t>Racial</a:t>
            </a:r>
          </a:p>
          <a:p>
            <a:pPr lvl="2"/>
            <a:r>
              <a:rPr lang="en-US" sz="2700" dirty="0">
                <a:solidFill>
                  <a:schemeClr val="bg1"/>
                </a:solidFill>
                <a:latin typeface="Times New Roman" panose="02020603050405020304" pitchFamily="18" charset="0"/>
                <a:cs typeface="Times New Roman" panose="02020603050405020304" pitchFamily="18" charset="0"/>
              </a:rPr>
              <a:t>Political</a:t>
            </a:r>
          </a:p>
          <a:p>
            <a:r>
              <a:rPr lang="en-US" sz="2700" dirty="0" smtClean="0">
                <a:solidFill>
                  <a:srgbClr val="FFC000"/>
                </a:solidFill>
                <a:latin typeface="Times New Roman" panose="02020603050405020304" pitchFamily="18" charset="0"/>
                <a:cs typeface="Times New Roman" panose="02020603050405020304" pitchFamily="18" charset="0"/>
              </a:rPr>
              <a:t>Andrew Johnson</a:t>
            </a:r>
          </a:p>
          <a:p>
            <a:pPr lvl="1"/>
            <a:r>
              <a:rPr lang="en-US" sz="2700" dirty="0" smtClean="0">
                <a:solidFill>
                  <a:schemeClr val="bg1"/>
                </a:solidFill>
                <a:latin typeface="Times New Roman" panose="02020603050405020304" pitchFamily="18" charset="0"/>
                <a:cs typeface="Times New Roman" panose="02020603050405020304" pitchFamily="18" charset="0"/>
              </a:rPr>
              <a:t>Why was a former Tennessee Jacksonian Democrat slave-holder Abe’s doing on Lincoln’s 1864 ticket?</a:t>
            </a:r>
          </a:p>
          <a:p>
            <a:pPr lvl="1"/>
            <a:r>
              <a:rPr lang="en-US" sz="2700" dirty="0" smtClean="0">
                <a:solidFill>
                  <a:schemeClr val="bg1"/>
                </a:solidFill>
                <a:latin typeface="Times New Roman" panose="02020603050405020304" pitchFamily="18" charset="0"/>
                <a:cs typeface="Times New Roman" panose="02020603050405020304" pitchFamily="18" charset="0"/>
              </a:rPr>
              <a:t>Johnson’s version of Presidential Recon . . . Notice the target</a:t>
            </a:r>
          </a:p>
          <a:p>
            <a:pPr lvl="2"/>
            <a:r>
              <a:rPr lang="en-US" sz="2700" dirty="0" smtClean="0">
                <a:solidFill>
                  <a:schemeClr val="bg1"/>
                </a:solidFill>
                <a:latin typeface="Times New Roman" panose="02020603050405020304" pitchFamily="18" charset="0"/>
                <a:cs typeface="Times New Roman" panose="02020603050405020304" pitchFamily="18" charset="0"/>
              </a:rPr>
              <a:t>Be sure you are familiar with ALL THREE Recon plans</a:t>
            </a:r>
          </a:p>
          <a:p>
            <a:pPr lvl="3"/>
            <a:r>
              <a:rPr lang="en-US" sz="2700" dirty="0" smtClean="0">
                <a:solidFill>
                  <a:schemeClr val="bg1"/>
                </a:solidFill>
                <a:latin typeface="Times New Roman" panose="02020603050405020304" pitchFamily="18" charset="0"/>
                <a:cs typeface="Times New Roman" panose="02020603050405020304" pitchFamily="18" charset="0"/>
              </a:rPr>
              <a:t>Similarities</a:t>
            </a:r>
          </a:p>
          <a:p>
            <a:pPr lvl="3"/>
            <a:r>
              <a:rPr lang="en-US" sz="2700" dirty="0" smtClean="0">
                <a:solidFill>
                  <a:schemeClr val="bg1"/>
                </a:solidFill>
                <a:latin typeface="Times New Roman" panose="02020603050405020304" pitchFamily="18" charset="0"/>
                <a:cs typeface="Times New Roman" panose="02020603050405020304" pitchFamily="18" charset="0"/>
              </a:rPr>
              <a:t>Differences</a:t>
            </a:r>
          </a:p>
          <a:p>
            <a:pPr lvl="3"/>
            <a:r>
              <a:rPr lang="en-US" sz="2700" dirty="0" smtClean="0">
                <a:solidFill>
                  <a:schemeClr val="bg1"/>
                </a:solidFill>
                <a:latin typeface="Times New Roman" panose="02020603050405020304" pitchFamily="18" charset="0"/>
                <a:cs typeface="Times New Roman" panose="02020603050405020304" pitchFamily="18" charset="0"/>
              </a:rPr>
              <a:t>Potential consequences</a:t>
            </a:r>
          </a:p>
        </p:txBody>
      </p:sp>
    </p:spTree>
    <p:extLst>
      <p:ext uri="{BB962C8B-B14F-4D97-AF65-F5344CB8AC3E}">
        <p14:creationId xmlns:p14="http://schemas.microsoft.com/office/powerpoint/2010/main" val="406188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236364" cy="599090"/>
          </a:xfrm>
        </p:spPr>
        <p:txBody>
          <a:bodyPr>
            <a:normAutofit fontScale="90000"/>
          </a:bodyPr>
          <a:lstStyle/>
          <a:p>
            <a:pPr algn="ctr"/>
            <a:r>
              <a:rPr lang="en-US" sz="4800" dirty="0" smtClean="0">
                <a:solidFill>
                  <a:schemeClr val="bg1"/>
                </a:solidFill>
                <a:latin typeface="Times New Roman" panose="02020603050405020304" pitchFamily="18" charset="0"/>
                <a:cs typeface="Times New Roman" panose="02020603050405020304" pitchFamily="18" charset="0"/>
              </a:rPr>
              <a:t>SITUATION  CA. ELECTION 1860. . . </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599091"/>
            <a:ext cx="9144000" cy="6180400"/>
          </a:xfrm>
        </p:spPr>
        <p:txBody>
          <a:bodyPr>
            <a:normAutofit lnSpcReduction="10000"/>
          </a:bodyPr>
          <a:lstStyle/>
          <a:p>
            <a:pPr marL="571500" indent="-571500">
              <a:buAutoNum type="romanUcPeriod"/>
            </a:pPr>
            <a:r>
              <a:rPr lang="en-US" sz="2100" dirty="0" smtClean="0">
                <a:solidFill>
                  <a:schemeClr val="bg1"/>
                </a:solidFill>
                <a:latin typeface="Times New Roman" panose="02020603050405020304" pitchFamily="18" charset="0"/>
                <a:cs typeface="Times New Roman" panose="02020603050405020304" pitchFamily="18" charset="0"/>
              </a:rPr>
              <a:t>The Sectionalist Economy</a:t>
            </a:r>
          </a:p>
          <a:p>
            <a:pPr lvl="1"/>
            <a:r>
              <a:rPr lang="en-US" sz="2100" dirty="0">
                <a:solidFill>
                  <a:schemeClr val="bg1"/>
                </a:solidFill>
                <a:latin typeface="Times New Roman" panose="02020603050405020304" pitchFamily="18" charset="0"/>
                <a:cs typeface="Times New Roman" panose="02020603050405020304" pitchFamily="18" charset="0"/>
              </a:rPr>
              <a:t>North: domestic market economy; industrial, progressive</a:t>
            </a:r>
          </a:p>
          <a:p>
            <a:pPr lvl="2"/>
            <a:r>
              <a:rPr lang="en-US" sz="2100" dirty="0">
                <a:solidFill>
                  <a:srgbClr val="FFC000"/>
                </a:solidFill>
                <a:latin typeface="Times New Roman" panose="02020603050405020304" pitchFamily="18" charset="0"/>
                <a:cs typeface="Times New Roman" panose="02020603050405020304" pitchFamily="18" charset="0"/>
              </a:rPr>
              <a:t>Labor: Free labor, competitive</a:t>
            </a:r>
          </a:p>
          <a:p>
            <a:pPr lvl="1"/>
            <a:r>
              <a:rPr lang="en-US" sz="2100" dirty="0">
                <a:solidFill>
                  <a:schemeClr val="bg1"/>
                </a:solidFill>
                <a:latin typeface="Times New Roman" panose="02020603050405020304" pitchFamily="18" charset="0"/>
                <a:cs typeface="Times New Roman" panose="02020603050405020304" pitchFamily="18" charset="0"/>
              </a:rPr>
              <a:t>South: Export demand economy; agrarian; traditional</a:t>
            </a:r>
          </a:p>
          <a:p>
            <a:pPr lvl="2"/>
            <a:r>
              <a:rPr lang="en-US" sz="2100" dirty="0">
                <a:solidFill>
                  <a:srgbClr val="FFC000"/>
                </a:solidFill>
                <a:latin typeface="Times New Roman" panose="02020603050405020304" pitchFamily="18" charset="0"/>
                <a:cs typeface="Times New Roman" panose="02020603050405020304" pitchFamily="18" charset="0"/>
              </a:rPr>
              <a:t>Labor: Slave labor, chattel</a:t>
            </a:r>
          </a:p>
          <a:p>
            <a:pPr lvl="1"/>
            <a:r>
              <a:rPr lang="en-US" sz="2100" dirty="0">
                <a:solidFill>
                  <a:schemeClr val="bg1"/>
                </a:solidFill>
                <a:latin typeface="Times New Roman" panose="02020603050405020304" pitchFamily="18" charset="0"/>
                <a:cs typeface="Times New Roman" panose="02020603050405020304" pitchFamily="18" charset="0"/>
              </a:rPr>
              <a:t>Political parallels:</a:t>
            </a:r>
          </a:p>
          <a:p>
            <a:pPr lvl="2"/>
            <a:r>
              <a:rPr lang="en-US" sz="2100" dirty="0">
                <a:solidFill>
                  <a:srgbClr val="FFC000"/>
                </a:solidFill>
                <a:latin typeface="Times New Roman" panose="02020603050405020304" pitchFamily="18" charset="0"/>
                <a:cs typeface="Times New Roman" panose="02020603050405020304" pitchFamily="18" charset="0"/>
              </a:rPr>
              <a:t>North: </a:t>
            </a:r>
            <a:r>
              <a:rPr lang="en-US" sz="2100" dirty="0" smtClean="0">
                <a:solidFill>
                  <a:srgbClr val="FFC000"/>
                </a:solidFill>
                <a:latin typeface="Times New Roman" panose="02020603050405020304" pitchFamily="18" charset="0"/>
                <a:cs typeface="Times New Roman" panose="02020603050405020304" pitchFamily="18" charset="0"/>
              </a:rPr>
              <a:t>Republican/Free </a:t>
            </a:r>
            <a:r>
              <a:rPr lang="en-US" sz="2100" dirty="0">
                <a:solidFill>
                  <a:srgbClr val="FFC000"/>
                </a:solidFill>
                <a:latin typeface="Times New Roman" panose="02020603050405020304" pitchFamily="18" charset="0"/>
                <a:cs typeface="Times New Roman" panose="02020603050405020304" pitchFamily="18" charset="0"/>
              </a:rPr>
              <a:t>Soil </a:t>
            </a:r>
            <a:r>
              <a:rPr lang="en-US" sz="2100" dirty="0" smtClean="0">
                <a:solidFill>
                  <a:srgbClr val="FFC000"/>
                </a:solidFill>
                <a:latin typeface="Times New Roman" panose="02020603050405020304" pitchFamily="18" charset="0"/>
                <a:cs typeface="Times New Roman" panose="02020603050405020304" pitchFamily="18" charset="0"/>
              </a:rPr>
              <a:t>philosophy (incl. American System)</a:t>
            </a:r>
            <a:endParaRPr lang="en-US" sz="2100" dirty="0">
              <a:solidFill>
                <a:srgbClr val="FFC000"/>
              </a:solidFill>
              <a:latin typeface="Times New Roman" panose="02020603050405020304" pitchFamily="18" charset="0"/>
              <a:cs typeface="Times New Roman" panose="02020603050405020304" pitchFamily="18" charset="0"/>
            </a:endParaRPr>
          </a:p>
          <a:p>
            <a:pPr lvl="2"/>
            <a:r>
              <a:rPr lang="en-US" sz="2100" dirty="0">
                <a:solidFill>
                  <a:srgbClr val="FFC000"/>
                </a:solidFill>
                <a:latin typeface="Times New Roman" panose="02020603050405020304" pitchFamily="18" charset="0"/>
                <a:cs typeface="Times New Roman" panose="02020603050405020304" pitchFamily="18" charset="0"/>
              </a:rPr>
              <a:t>South: Democratic states’ rights philosophy, expansionist</a:t>
            </a:r>
          </a:p>
          <a:p>
            <a:pPr marL="457200" lvl="1" indent="0">
              <a:buNone/>
            </a:pPr>
            <a:endParaRPr lang="en-US" sz="2100" dirty="0" smtClean="0">
              <a:solidFill>
                <a:schemeClr val="bg1"/>
              </a:solidFill>
              <a:latin typeface="Times New Roman" panose="02020603050405020304" pitchFamily="18" charset="0"/>
              <a:cs typeface="Times New Roman" panose="02020603050405020304" pitchFamily="18" charset="0"/>
            </a:endParaRPr>
          </a:p>
          <a:p>
            <a:pPr marL="571500" indent="-571500">
              <a:buAutoNum type="romanUcPeriod"/>
            </a:pPr>
            <a:r>
              <a:rPr lang="en-US" sz="2100" dirty="0" smtClean="0">
                <a:solidFill>
                  <a:schemeClr val="bg1"/>
                </a:solidFill>
                <a:latin typeface="Times New Roman" panose="02020603050405020304" pitchFamily="18" charset="0"/>
                <a:cs typeface="Times New Roman" panose="02020603050405020304" pitchFamily="18" charset="0"/>
              </a:rPr>
              <a:t>Foreign Policy</a:t>
            </a:r>
          </a:p>
          <a:p>
            <a:pPr lvl="1"/>
            <a:r>
              <a:rPr lang="en-US" sz="2100" dirty="0" smtClean="0">
                <a:solidFill>
                  <a:schemeClr val="bg1"/>
                </a:solidFill>
                <a:latin typeface="Times New Roman" panose="02020603050405020304" pitchFamily="18" charset="0"/>
                <a:cs typeface="Times New Roman" panose="02020603050405020304" pitchFamily="18" charset="0"/>
              </a:rPr>
              <a:t>North: </a:t>
            </a:r>
            <a:r>
              <a:rPr lang="en-US" sz="2100" dirty="0" smtClean="0">
                <a:solidFill>
                  <a:srgbClr val="FFC000"/>
                </a:solidFill>
                <a:latin typeface="Times New Roman" panose="02020603050405020304" pitchFamily="18" charset="0"/>
                <a:cs typeface="Times New Roman" panose="02020603050405020304" pitchFamily="18" charset="0"/>
              </a:rPr>
              <a:t>Isolationist, government-sanctioned trade protectionism</a:t>
            </a:r>
          </a:p>
          <a:p>
            <a:pPr lvl="1"/>
            <a:r>
              <a:rPr lang="en-US" sz="2100" dirty="0" smtClean="0">
                <a:solidFill>
                  <a:schemeClr val="bg1"/>
                </a:solidFill>
                <a:latin typeface="Times New Roman" panose="02020603050405020304" pitchFamily="18" charset="0"/>
                <a:cs typeface="Times New Roman" panose="02020603050405020304" pitchFamily="18" charset="0"/>
              </a:rPr>
              <a:t>South: </a:t>
            </a:r>
            <a:r>
              <a:rPr lang="en-US" sz="2100" dirty="0" smtClean="0">
                <a:solidFill>
                  <a:srgbClr val="FFC000"/>
                </a:solidFill>
                <a:latin typeface="Times New Roman" panose="02020603050405020304" pitchFamily="18" charset="0"/>
                <a:cs typeface="Times New Roman" panose="02020603050405020304" pitchFamily="18" charset="0"/>
              </a:rPr>
              <a:t>Export economy policy </a:t>
            </a:r>
            <a:r>
              <a:rPr lang="en-US" sz="2100" dirty="0" smtClean="0">
                <a:solidFill>
                  <a:schemeClr val="bg1"/>
                </a:solidFill>
                <a:latin typeface="Times New Roman" panose="02020603050405020304" pitchFamily="18" charset="0"/>
                <a:cs typeface="Times New Roman" panose="02020603050405020304" pitchFamily="18" charset="0"/>
              </a:rPr>
              <a:t>based on state-controlled free </a:t>
            </a:r>
            <a:r>
              <a:rPr lang="en-US" sz="2100" dirty="0">
                <a:solidFill>
                  <a:schemeClr val="bg1"/>
                </a:solidFill>
                <a:latin typeface="Times New Roman" panose="02020603050405020304" pitchFamily="18" charset="0"/>
                <a:cs typeface="Times New Roman" panose="02020603050405020304" pitchFamily="18" charset="0"/>
              </a:rPr>
              <a:t>(</a:t>
            </a:r>
            <a:r>
              <a:rPr lang="en-US" sz="2100" dirty="0" smtClean="0">
                <a:solidFill>
                  <a:schemeClr val="bg1"/>
                </a:solidFill>
                <a:latin typeface="Times New Roman" panose="02020603050405020304" pitchFamily="18" charset="0"/>
                <a:cs typeface="Times New Roman" panose="02020603050405020304" pitchFamily="18" charset="0"/>
              </a:rPr>
              <a:t>tariff free) trade</a:t>
            </a:r>
          </a:p>
          <a:p>
            <a:pPr lvl="2"/>
            <a:r>
              <a:rPr lang="en-US" sz="2100" dirty="0" smtClean="0">
                <a:solidFill>
                  <a:schemeClr val="bg1"/>
                </a:solidFill>
                <a:latin typeface="Times New Roman" panose="02020603050405020304" pitchFamily="18" charset="0"/>
                <a:cs typeface="Times New Roman" panose="02020603050405020304" pitchFamily="18" charset="0"/>
              </a:rPr>
              <a:t>France/England dependent on southern cotton; matter of national security</a:t>
            </a:r>
          </a:p>
          <a:p>
            <a:pPr lvl="1"/>
            <a:r>
              <a:rPr lang="en-US" sz="2100" dirty="0" smtClean="0">
                <a:solidFill>
                  <a:schemeClr val="bg1"/>
                </a:solidFill>
                <a:latin typeface="Times New Roman" panose="02020603050405020304" pitchFamily="18" charset="0"/>
                <a:cs typeface="Times New Roman" panose="02020603050405020304" pitchFamily="18" charset="0"/>
              </a:rPr>
              <a:t>Immigration</a:t>
            </a:r>
          </a:p>
          <a:p>
            <a:pPr lvl="2"/>
            <a:r>
              <a:rPr lang="en-US" sz="2100" dirty="0" smtClean="0">
                <a:solidFill>
                  <a:srgbClr val="FFC000"/>
                </a:solidFill>
                <a:latin typeface="Times New Roman" panose="02020603050405020304" pitchFamily="18" charset="0"/>
                <a:cs typeface="Times New Roman" panose="02020603050405020304" pitchFamily="18" charset="0"/>
              </a:rPr>
              <a:t>Northern dilemma: Extent of inclusion vs. nativism</a:t>
            </a:r>
          </a:p>
          <a:p>
            <a:pPr lvl="2"/>
            <a:r>
              <a:rPr lang="en-US" sz="2100" dirty="0" smtClean="0">
                <a:solidFill>
                  <a:srgbClr val="FFC000"/>
                </a:solidFill>
                <a:latin typeface="Times New Roman" panose="02020603050405020304" pitchFamily="18" charset="0"/>
                <a:cs typeface="Times New Roman" panose="02020603050405020304" pitchFamily="18" charset="0"/>
              </a:rPr>
              <a:t>South: No immigration</a:t>
            </a:r>
          </a:p>
          <a:p>
            <a:pPr marL="571500" indent="-571500">
              <a:buAutoNum type="romanUcPeriod"/>
            </a:pPr>
            <a:endParaRPr lang="en-US" dirty="0" smtClean="0">
              <a:solidFill>
                <a:schemeClr val="bg1"/>
              </a:solidFill>
            </a:endParaRPr>
          </a:p>
        </p:txBody>
      </p:sp>
    </p:spTree>
    <p:extLst>
      <p:ext uri="{BB962C8B-B14F-4D97-AF65-F5344CB8AC3E}">
        <p14:creationId xmlns:p14="http://schemas.microsoft.com/office/powerpoint/2010/main" val="217415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 calcmode="lin" valueType="num">
                                      <p:cBhvr additive="base">
                                        <p:cTn id="7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 calcmode="lin" valueType="num">
                                      <p:cBhvr additive="base">
                                        <p:cTn id="8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40080"/>
          </a:xfrm>
        </p:spPr>
        <p:txBody>
          <a:bodyPr>
            <a:normAutofit/>
          </a:bodyPr>
          <a:lstStyle/>
          <a:p>
            <a:r>
              <a:rPr lang="en-US" sz="3600" dirty="0" smtClean="0">
                <a:solidFill>
                  <a:schemeClr val="bg1"/>
                </a:solidFill>
                <a:latin typeface="Times New Roman" panose="02020603050405020304" pitchFamily="18" charset="0"/>
                <a:cs typeface="Times New Roman" panose="02020603050405020304" pitchFamily="18" charset="0"/>
              </a:rPr>
              <a:t>THE SOUTH DURING RECONSTRUCTION</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40081"/>
            <a:ext cx="9144000" cy="6217920"/>
          </a:xfrm>
        </p:spPr>
        <p:txBody>
          <a:bodyPr>
            <a:normAutofit lnSpcReduction="10000"/>
          </a:bodyPr>
          <a:lstStyle/>
          <a:p>
            <a:r>
              <a:rPr lang="en-US" dirty="0" smtClean="0">
                <a:solidFill>
                  <a:schemeClr val="bg1"/>
                </a:solidFill>
                <a:latin typeface="Times New Roman" panose="02020603050405020304" pitchFamily="18" charset="0"/>
                <a:cs typeface="Times New Roman" panose="02020603050405020304" pitchFamily="18" charset="0"/>
              </a:rPr>
              <a:t>Social, political, economic devastation</a:t>
            </a:r>
          </a:p>
          <a:p>
            <a:pPr lvl="1"/>
            <a:r>
              <a:rPr lang="en-US" sz="2800" dirty="0">
                <a:solidFill>
                  <a:schemeClr val="bg1"/>
                </a:solidFill>
                <a:latin typeface="Times New Roman" panose="02020603050405020304" pitchFamily="18" charset="0"/>
                <a:cs typeface="Times New Roman" panose="02020603050405020304" pitchFamily="18" charset="0"/>
              </a:rPr>
              <a:t>Exploding the Pyramid: Economic destruction=political destruction</a:t>
            </a:r>
          </a:p>
          <a:p>
            <a:pPr lvl="2"/>
            <a:r>
              <a:rPr lang="en-US" sz="2800" dirty="0">
                <a:solidFill>
                  <a:schemeClr val="bg1"/>
                </a:solidFill>
                <a:latin typeface="Times New Roman" panose="02020603050405020304" pitchFamily="18" charset="0"/>
                <a:cs typeface="Times New Roman" panose="02020603050405020304" pitchFamily="18" charset="0"/>
              </a:rPr>
              <a:t>Cavalier/Planter/Fire Eaters</a:t>
            </a:r>
          </a:p>
          <a:p>
            <a:pPr lvl="2"/>
            <a:r>
              <a:rPr lang="en-US" sz="2800" dirty="0">
                <a:solidFill>
                  <a:schemeClr val="bg1"/>
                </a:solidFill>
                <a:latin typeface="Times New Roman" panose="02020603050405020304" pitchFamily="18" charset="0"/>
                <a:cs typeface="Times New Roman" panose="02020603050405020304" pitchFamily="18" charset="0"/>
              </a:rPr>
              <a:t>Yeoman farmers</a:t>
            </a:r>
          </a:p>
          <a:p>
            <a:pPr lvl="2"/>
            <a:r>
              <a:rPr lang="en-US" sz="2800" dirty="0">
                <a:solidFill>
                  <a:schemeClr val="bg1"/>
                </a:solidFill>
                <a:latin typeface="Times New Roman" panose="02020603050405020304" pitchFamily="18" charset="0"/>
                <a:cs typeface="Times New Roman" panose="02020603050405020304" pitchFamily="18" charset="0"/>
              </a:rPr>
              <a:t>Poor yeomen (“white trash”)</a:t>
            </a:r>
          </a:p>
          <a:p>
            <a:pPr lvl="2"/>
            <a:r>
              <a:rPr lang="en-US" sz="2800" dirty="0">
                <a:solidFill>
                  <a:schemeClr val="bg1"/>
                </a:solidFill>
                <a:latin typeface="Times New Roman" panose="02020603050405020304" pitchFamily="18" charset="0"/>
                <a:cs typeface="Times New Roman" panose="02020603050405020304" pitchFamily="18" charset="0"/>
              </a:rPr>
              <a:t>Blacks</a:t>
            </a:r>
          </a:p>
          <a:p>
            <a:r>
              <a:rPr lang="en-US" dirty="0" smtClean="0">
                <a:solidFill>
                  <a:schemeClr val="bg1"/>
                </a:solidFill>
                <a:latin typeface="Times New Roman" panose="02020603050405020304" pitchFamily="18" charset="0"/>
                <a:cs typeface="Times New Roman" panose="02020603050405020304" pitchFamily="18" charset="0"/>
              </a:rPr>
              <a:t>Immediate reaction: Back to the Future</a:t>
            </a:r>
          </a:p>
          <a:p>
            <a:pPr lvl="1"/>
            <a:r>
              <a:rPr lang="en-US" sz="2800" dirty="0" smtClean="0">
                <a:solidFill>
                  <a:srgbClr val="FFC000"/>
                </a:solidFill>
                <a:latin typeface="Times New Roman" panose="02020603050405020304" pitchFamily="18" charset="0"/>
                <a:cs typeface="Times New Roman" panose="02020603050405020304" pitchFamily="18" charset="0"/>
              </a:rPr>
              <a:t>Home Rule</a:t>
            </a:r>
          </a:p>
          <a:p>
            <a:pPr lvl="2"/>
            <a:r>
              <a:rPr lang="en-US" sz="2800" dirty="0" smtClean="0">
                <a:solidFill>
                  <a:schemeClr val="bg1"/>
                </a:solidFill>
                <a:latin typeface="Times New Roman" panose="02020603050405020304" pitchFamily="18" charset="0"/>
                <a:cs typeface="Times New Roman" panose="02020603050405020304" pitchFamily="18" charset="0"/>
              </a:rPr>
              <a:t>What is it?</a:t>
            </a:r>
          </a:p>
          <a:p>
            <a:pPr lvl="2"/>
            <a:r>
              <a:rPr lang="en-US" sz="2800" dirty="0" smtClean="0">
                <a:solidFill>
                  <a:schemeClr val="bg1"/>
                </a:solidFill>
                <a:latin typeface="Times New Roman" panose="02020603050405020304" pitchFamily="18" charset="0"/>
                <a:cs typeface="Times New Roman" panose="02020603050405020304" pitchFamily="18" charset="0"/>
              </a:rPr>
              <a:t>Under which Recon plan could it establish itself?</a:t>
            </a:r>
          </a:p>
          <a:p>
            <a:pPr lvl="2"/>
            <a:r>
              <a:rPr lang="en-US" sz="2800" dirty="0" smtClean="0">
                <a:solidFill>
                  <a:schemeClr val="bg1"/>
                </a:solidFill>
                <a:latin typeface="Times New Roman" panose="02020603050405020304" pitchFamily="18" charset="0"/>
                <a:cs typeface="Times New Roman" panose="02020603050405020304" pitchFamily="18" charset="0"/>
              </a:rPr>
              <a:t>What is the greatest threat to its emergence?</a:t>
            </a:r>
          </a:p>
          <a:p>
            <a:pPr lvl="2"/>
            <a:r>
              <a:rPr lang="en-US" sz="2800" dirty="0" smtClean="0">
                <a:solidFill>
                  <a:schemeClr val="bg1"/>
                </a:solidFill>
                <a:latin typeface="Times New Roman" panose="02020603050405020304" pitchFamily="18" charset="0"/>
                <a:cs typeface="Times New Roman" panose="02020603050405020304" pitchFamily="18" charset="0"/>
              </a:rPr>
              <a:t>Black Codes</a:t>
            </a:r>
          </a:p>
          <a:p>
            <a:pPr lvl="2"/>
            <a:r>
              <a:rPr lang="en-US" sz="2800" dirty="0" smtClean="0">
                <a:solidFill>
                  <a:schemeClr val="bg1"/>
                </a:solidFill>
                <a:latin typeface="Times New Roman" panose="02020603050405020304" pitchFamily="18" charset="0"/>
                <a:cs typeface="Times New Roman" panose="02020603050405020304" pitchFamily="18" charset="0"/>
              </a:rPr>
              <a:t>The Legacy of the “Great Man”</a:t>
            </a:r>
          </a:p>
        </p:txBody>
      </p:sp>
    </p:spTree>
    <p:extLst>
      <p:ext uri="{BB962C8B-B14F-4D97-AF65-F5344CB8AC3E}">
        <p14:creationId xmlns:p14="http://schemas.microsoft.com/office/powerpoint/2010/main" val="309442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5635"/>
            <a:ext cx="7886700" cy="166254"/>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a:bodyPr>
          <a:lstStyle/>
          <a:p>
            <a:pPr marL="0" indent="0">
              <a:buNone/>
            </a:pPr>
            <a:r>
              <a:rPr lang="en-US" dirty="0" smtClean="0">
                <a:solidFill>
                  <a:schemeClr val="bg1"/>
                </a:solidFill>
                <a:latin typeface="Times New Roman" panose="02020603050405020304" pitchFamily="18" charset="0"/>
                <a:cs typeface="Times New Roman" panose="02020603050405020304" pitchFamily="18" charset="0"/>
              </a:rPr>
              <a:t>III. Wrestling With The Beast: The Effects of Slavery</a:t>
            </a:r>
          </a:p>
          <a:p>
            <a:pPr lvl="1"/>
            <a:r>
              <a:rPr lang="en-US" sz="2800" dirty="0" smtClean="0">
                <a:solidFill>
                  <a:schemeClr val="bg1"/>
                </a:solidFill>
                <a:latin typeface="Times New Roman" panose="02020603050405020304" pitchFamily="18" charset="0"/>
                <a:cs typeface="Times New Roman" panose="02020603050405020304" pitchFamily="18" charset="0"/>
              </a:rPr>
              <a:t>Slavery and Expansion: What’s the solution?</a:t>
            </a:r>
          </a:p>
          <a:p>
            <a:pPr lvl="2"/>
            <a:r>
              <a:rPr lang="en-US" sz="2800" dirty="0">
                <a:solidFill>
                  <a:schemeClr val="bg1"/>
                </a:solidFill>
                <a:latin typeface="Times New Roman" panose="02020603050405020304" pitchFamily="18" charset="0"/>
                <a:cs typeface="Times New Roman" panose="02020603050405020304" pitchFamily="18" charset="0"/>
              </a:rPr>
              <a:t>Missouri Compromise: </a:t>
            </a:r>
          </a:p>
          <a:p>
            <a:pPr lvl="2"/>
            <a:r>
              <a:rPr lang="en-US" sz="2800" dirty="0">
                <a:solidFill>
                  <a:schemeClr val="bg1"/>
                </a:solidFill>
                <a:latin typeface="Times New Roman" panose="02020603050405020304" pitchFamily="18" charset="0"/>
                <a:cs typeface="Times New Roman" panose="02020603050405020304" pitchFamily="18" charset="0"/>
              </a:rPr>
              <a:t>Wilmot Proviso: </a:t>
            </a:r>
          </a:p>
          <a:p>
            <a:pPr lvl="2"/>
            <a:r>
              <a:rPr lang="en-US" sz="2800" dirty="0">
                <a:solidFill>
                  <a:schemeClr val="bg1"/>
                </a:solidFill>
                <a:latin typeface="Times New Roman" panose="02020603050405020304" pitchFamily="18" charset="0"/>
                <a:cs typeface="Times New Roman" panose="02020603050405020304" pitchFamily="18" charset="0"/>
              </a:rPr>
              <a:t>Compromise 1850: </a:t>
            </a:r>
          </a:p>
          <a:p>
            <a:pPr lvl="2"/>
            <a:r>
              <a:rPr lang="en-US" sz="2800" dirty="0">
                <a:solidFill>
                  <a:schemeClr val="bg1"/>
                </a:solidFill>
                <a:latin typeface="Times New Roman" panose="02020603050405020304" pitchFamily="18" charset="0"/>
                <a:cs typeface="Times New Roman" panose="02020603050405020304" pitchFamily="18" charset="0"/>
              </a:rPr>
              <a:t>Kansas Nebraska Act: </a:t>
            </a:r>
          </a:p>
          <a:p>
            <a:pPr lvl="1"/>
            <a:r>
              <a:rPr lang="en-US" sz="2800" dirty="0" smtClean="0">
                <a:solidFill>
                  <a:schemeClr val="bg1"/>
                </a:solidFill>
                <a:latin typeface="Times New Roman" panose="02020603050405020304" pitchFamily="18" charset="0"/>
                <a:cs typeface="Times New Roman" panose="02020603050405020304" pitchFamily="18" charset="0"/>
              </a:rPr>
              <a:t>Points </a:t>
            </a:r>
            <a:r>
              <a:rPr lang="en-US" sz="2800" dirty="0">
                <a:solidFill>
                  <a:schemeClr val="bg1"/>
                </a:solidFill>
                <a:latin typeface="Times New Roman" panose="02020603050405020304" pitchFamily="18" charset="0"/>
                <a:cs typeface="Times New Roman" panose="02020603050405020304" pitchFamily="18" charset="0"/>
              </a:rPr>
              <a:t>of contention:</a:t>
            </a:r>
          </a:p>
          <a:p>
            <a:pPr lvl="2"/>
            <a:r>
              <a:rPr lang="en-US" sz="2800" dirty="0" smtClean="0">
                <a:solidFill>
                  <a:schemeClr val="bg1"/>
                </a:solidFill>
                <a:latin typeface="Times New Roman" panose="02020603050405020304" pitchFamily="18" charset="0"/>
                <a:cs typeface="Times New Roman" panose="02020603050405020304" pitchFamily="18" charset="0"/>
              </a:rPr>
              <a:t>3/5 </a:t>
            </a:r>
            <a:r>
              <a:rPr lang="en-US" sz="2800" dirty="0">
                <a:solidFill>
                  <a:schemeClr val="bg1"/>
                </a:solidFill>
                <a:latin typeface="Times New Roman" panose="02020603050405020304" pitchFamily="18" charset="0"/>
                <a:cs typeface="Times New Roman" panose="02020603050405020304" pitchFamily="18" charset="0"/>
              </a:rPr>
              <a:t>Compromise</a:t>
            </a:r>
          </a:p>
          <a:p>
            <a:pPr lvl="2"/>
            <a:r>
              <a:rPr lang="en-US" sz="2800" dirty="0" smtClean="0">
                <a:solidFill>
                  <a:schemeClr val="bg1"/>
                </a:solidFill>
                <a:latin typeface="Times New Roman" panose="02020603050405020304" pitchFamily="18" charset="0"/>
                <a:cs typeface="Times New Roman" panose="02020603050405020304" pitchFamily="18" charset="0"/>
              </a:rPr>
              <a:t>1850 </a:t>
            </a:r>
            <a:r>
              <a:rPr lang="en-US" sz="2800" dirty="0">
                <a:solidFill>
                  <a:schemeClr val="bg1"/>
                </a:solidFill>
                <a:latin typeface="Times New Roman" panose="02020603050405020304" pitchFamily="18" charset="0"/>
                <a:cs typeface="Times New Roman" panose="02020603050405020304" pitchFamily="18" charset="0"/>
              </a:rPr>
              <a:t>Fugitive Slave </a:t>
            </a:r>
            <a:r>
              <a:rPr lang="en-US" sz="2800" dirty="0" smtClean="0">
                <a:solidFill>
                  <a:schemeClr val="bg1"/>
                </a:solidFill>
                <a:latin typeface="Times New Roman" panose="02020603050405020304" pitchFamily="18" charset="0"/>
                <a:cs typeface="Times New Roman" panose="02020603050405020304" pitchFamily="18" charset="0"/>
              </a:rPr>
              <a:t>Act</a:t>
            </a:r>
          </a:p>
          <a:p>
            <a:pPr lvl="1"/>
            <a:r>
              <a:rPr lang="en-US" sz="2800" dirty="0" smtClean="0">
                <a:solidFill>
                  <a:schemeClr val="bg1"/>
                </a:solidFill>
                <a:latin typeface="Times New Roman" panose="02020603050405020304" pitchFamily="18" charset="0"/>
                <a:cs typeface="Times New Roman" panose="02020603050405020304" pitchFamily="18" charset="0"/>
              </a:rPr>
              <a:t>Escalation: The Point of No Return</a:t>
            </a:r>
          </a:p>
          <a:p>
            <a:pPr lvl="2"/>
            <a:r>
              <a:rPr lang="en-US" sz="2800" dirty="0" smtClean="0">
                <a:solidFill>
                  <a:schemeClr val="bg1"/>
                </a:solidFill>
                <a:latin typeface="Times New Roman" panose="02020603050405020304" pitchFamily="18" charset="0"/>
                <a:cs typeface="Times New Roman" panose="02020603050405020304" pitchFamily="18" charset="0"/>
              </a:rPr>
              <a:t>Bleeding Kansas; John Brown and Harper’s Ferry</a:t>
            </a:r>
          </a:p>
          <a:p>
            <a:pPr lvl="2"/>
            <a:r>
              <a:rPr lang="en-US" sz="2800" dirty="0" smtClean="0">
                <a:solidFill>
                  <a:schemeClr val="bg1"/>
                </a:solidFill>
                <a:latin typeface="Times New Roman" panose="02020603050405020304" pitchFamily="18" charset="0"/>
                <a:cs typeface="Times New Roman" panose="02020603050405020304" pitchFamily="18" charset="0"/>
              </a:rPr>
              <a:t>Dred Scott Decision</a:t>
            </a:r>
          </a:p>
          <a:p>
            <a:pPr lvl="2"/>
            <a:r>
              <a:rPr lang="en-US" sz="2800" dirty="0" smtClean="0">
                <a:solidFill>
                  <a:schemeClr val="bg1"/>
                </a:solidFill>
                <a:latin typeface="Times New Roman" panose="02020603050405020304" pitchFamily="18" charset="0"/>
                <a:cs typeface="Times New Roman" panose="02020603050405020304" pitchFamily="18" charset="0"/>
              </a:rPr>
              <a:t>Southern Orthodox Doctrine; southern deportation laws</a:t>
            </a:r>
          </a:p>
          <a:p>
            <a:pPr lvl="2"/>
            <a:r>
              <a:rPr lang="en-US" sz="2800" dirty="0" smtClean="0">
                <a:solidFill>
                  <a:schemeClr val="bg1"/>
                </a:solidFill>
                <a:latin typeface="Times New Roman" panose="02020603050405020304" pitchFamily="18" charset="0"/>
                <a:cs typeface="Times New Roman" panose="02020603050405020304" pitchFamily="18" charset="0"/>
              </a:rPr>
              <a:t>Election of Lincoln</a:t>
            </a:r>
          </a:p>
          <a:p>
            <a:pPr lvl="2"/>
            <a:endParaRPr lang="en-US" dirty="0" smtClean="0">
              <a:solidFill>
                <a:schemeClr val="bg1"/>
              </a:solidFill>
            </a:endParaRPr>
          </a:p>
          <a:p>
            <a:pPr marL="914400" lvl="2" indent="0">
              <a:buNone/>
            </a:pPr>
            <a:endParaRPr lang="en-US" dirty="0">
              <a:solidFill>
                <a:schemeClr val="bg1"/>
              </a:solidFill>
            </a:endParaRPr>
          </a:p>
        </p:txBody>
      </p:sp>
    </p:spTree>
    <p:extLst>
      <p:ext uri="{BB962C8B-B14F-4D97-AF65-F5344CB8AC3E}">
        <p14:creationId xmlns:p14="http://schemas.microsoft.com/office/powerpoint/2010/main" val="387276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4872"/>
            <a:ext cx="7886700" cy="110836"/>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normAutofit fontScale="85000" lnSpcReduction="20000"/>
          </a:bodyPr>
          <a:lstStyle/>
          <a:p>
            <a:r>
              <a:rPr lang="en-US" sz="2400" dirty="0" smtClean="0">
                <a:solidFill>
                  <a:schemeClr val="bg1"/>
                </a:solidFill>
                <a:latin typeface="Times New Roman" panose="02020603050405020304" pitchFamily="18" charset="0"/>
                <a:cs typeface="Times New Roman" panose="02020603050405020304" pitchFamily="18" charset="0"/>
              </a:rPr>
              <a:t>IV. Disunion</a:t>
            </a:r>
          </a:p>
          <a:p>
            <a:pPr lvl="1"/>
            <a:r>
              <a:rPr lang="en-US" dirty="0" smtClean="0">
                <a:solidFill>
                  <a:schemeClr val="bg1"/>
                </a:solidFill>
                <a:latin typeface="Times New Roman" panose="02020603050405020304" pitchFamily="18" charset="0"/>
                <a:cs typeface="Times New Roman" panose="02020603050405020304" pitchFamily="18" charset="0"/>
              </a:rPr>
              <a:t>Post-Election 1860</a:t>
            </a:r>
          </a:p>
          <a:p>
            <a:pPr lvl="2"/>
            <a:r>
              <a:rPr lang="en-US" sz="2400" dirty="0">
                <a:solidFill>
                  <a:schemeClr val="bg1"/>
                </a:solidFill>
                <a:latin typeface="Times New Roman" panose="02020603050405020304" pitchFamily="18" charset="0"/>
                <a:cs typeface="Times New Roman" panose="02020603050405020304" pitchFamily="18" charset="0"/>
              </a:rPr>
              <a:t>Lincoln’s </a:t>
            </a:r>
            <a:r>
              <a:rPr lang="en-US" sz="2400" dirty="0" smtClean="0">
                <a:solidFill>
                  <a:schemeClr val="bg1"/>
                </a:solidFill>
                <a:latin typeface="Times New Roman" panose="02020603050405020304" pitchFamily="18" charset="0"/>
                <a:cs typeface="Times New Roman" panose="02020603050405020304" pitchFamily="18" charset="0"/>
              </a:rPr>
              <a:t>Free Soil Pledge: limit on spread non-negotiable</a:t>
            </a:r>
          </a:p>
          <a:p>
            <a:pPr lvl="2"/>
            <a:r>
              <a:rPr lang="en-US" sz="2400" dirty="0" smtClean="0">
                <a:solidFill>
                  <a:srgbClr val="FFC000"/>
                </a:solidFill>
                <a:latin typeface="Times New Roman" panose="02020603050405020304" pitchFamily="18" charset="0"/>
                <a:cs typeface="Times New Roman" panose="02020603050405020304" pitchFamily="18" charset="0"/>
              </a:rPr>
              <a:t>American System</a:t>
            </a:r>
            <a:r>
              <a:rPr lang="en-US" sz="2400" dirty="0" smtClean="0">
                <a:solidFill>
                  <a:schemeClr val="bg1"/>
                </a:solidFill>
                <a:latin typeface="Times New Roman" panose="02020603050405020304" pitchFamily="18" charset="0"/>
                <a:cs typeface="Times New Roman" panose="02020603050405020304" pitchFamily="18" charset="0"/>
              </a:rPr>
              <a:t>: pre-election troubles</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in Democratic Congress; post-secession success</a:t>
            </a:r>
          </a:p>
          <a:p>
            <a:pPr lvl="4"/>
            <a:r>
              <a:rPr lang="en-US" sz="2400" dirty="0" smtClean="0">
                <a:solidFill>
                  <a:srgbClr val="FFC000"/>
                </a:solidFill>
                <a:latin typeface="Times New Roman" panose="02020603050405020304" pitchFamily="18" charset="0"/>
                <a:cs typeface="Times New Roman" panose="02020603050405020304" pitchFamily="18" charset="0"/>
              </a:rPr>
              <a:t>Homestead Act: Free land in trans-Mississippi West</a:t>
            </a:r>
          </a:p>
          <a:p>
            <a:pPr lvl="4"/>
            <a:r>
              <a:rPr lang="en-US" sz="2400" dirty="0" smtClean="0">
                <a:solidFill>
                  <a:srgbClr val="FFC000"/>
                </a:solidFill>
                <a:latin typeface="Times New Roman" panose="02020603050405020304" pitchFamily="18" charset="0"/>
                <a:cs typeface="Times New Roman" panose="02020603050405020304" pitchFamily="18" charset="0"/>
              </a:rPr>
              <a:t>Pacific Railway Act: Transcontinental Railroad (internal improvement)</a:t>
            </a:r>
          </a:p>
          <a:p>
            <a:pPr lvl="4"/>
            <a:r>
              <a:rPr lang="en-US" sz="2400" dirty="0" smtClean="0">
                <a:solidFill>
                  <a:srgbClr val="FFC000"/>
                </a:solidFill>
                <a:latin typeface="Times New Roman" panose="02020603050405020304" pitchFamily="18" charset="0"/>
                <a:cs typeface="Times New Roman" panose="02020603050405020304" pitchFamily="18" charset="0"/>
              </a:rPr>
              <a:t>Morrill Land Grant Act: Establish land grant research facilities in the West</a:t>
            </a:r>
          </a:p>
          <a:p>
            <a:pPr lvl="4"/>
            <a:r>
              <a:rPr lang="en-US" sz="2400" dirty="0" smtClean="0">
                <a:solidFill>
                  <a:srgbClr val="FFC000"/>
                </a:solidFill>
                <a:latin typeface="Times New Roman" panose="02020603050405020304" pitchFamily="18" charset="0"/>
                <a:cs typeface="Times New Roman" panose="02020603050405020304" pitchFamily="18" charset="0"/>
              </a:rPr>
              <a:t>Morrill </a:t>
            </a:r>
            <a:r>
              <a:rPr lang="en-US" sz="2400" dirty="0">
                <a:solidFill>
                  <a:srgbClr val="FFC000"/>
                </a:solidFill>
                <a:latin typeface="Times New Roman" panose="02020603050405020304" pitchFamily="18" charset="0"/>
                <a:cs typeface="Times New Roman" panose="02020603050405020304" pitchFamily="18" charset="0"/>
              </a:rPr>
              <a:t>Tariff 1861/62</a:t>
            </a:r>
          </a:p>
          <a:p>
            <a:pPr lvl="5"/>
            <a:r>
              <a:rPr lang="en-US" sz="2400" dirty="0" smtClean="0">
                <a:solidFill>
                  <a:schemeClr val="bg1"/>
                </a:solidFill>
                <a:latin typeface="Times New Roman" panose="02020603050405020304" pitchFamily="18" charset="0"/>
                <a:cs typeface="Times New Roman" panose="02020603050405020304" pitchFamily="18" charset="0"/>
              </a:rPr>
              <a:t>Originally protectionist b/c Panic 1857; Increase addendum in 1862 to finance war (38%)</a:t>
            </a:r>
          </a:p>
          <a:p>
            <a:pPr lvl="6"/>
            <a:r>
              <a:rPr lang="en-US" sz="2400" dirty="0" smtClean="0">
                <a:solidFill>
                  <a:schemeClr val="bg1"/>
                </a:solidFill>
                <a:latin typeface="Times New Roman" panose="02020603050405020304" pitchFamily="18" charset="0"/>
                <a:cs typeface="Times New Roman" panose="02020603050405020304" pitchFamily="18" charset="0"/>
              </a:rPr>
              <a:t>Eventually will fund 43% ($345 million) of war revenue demands</a:t>
            </a:r>
            <a:endParaRPr lang="en-US" sz="2400" dirty="0">
              <a:solidFill>
                <a:schemeClr val="bg1"/>
              </a:solidFill>
              <a:latin typeface="Times New Roman" panose="02020603050405020304" pitchFamily="18" charset="0"/>
              <a:cs typeface="Times New Roman" panose="02020603050405020304" pitchFamily="18" charset="0"/>
            </a:endParaRPr>
          </a:p>
          <a:p>
            <a:pPr lvl="1"/>
            <a:r>
              <a:rPr lang="en-US" dirty="0" smtClean="0">
                <a:solidFill>
                  <a:srgbClr val="FFC000"/>
                </a:solidFill>
                <a:latin typeface="Times New Roman" panose="02020603050405020304" pitchFamily="18" charset="0"/>
                <a:cs typeface="Times New Roman" panose="02020603050405020304" pitchFamily="18" charset="0"/>
              </a:rPr>
              <a:t>Lincoln’s Constitutional Dilemmas</a:t>
            </a:r>
            <a:r>
              <a:rPr lang="en-US" dirty="0" smtClean="0">
                <a:solidFill>
                  <a:schemeClr val="bg1"/>
                </a:solidFill>
                <a:latin typeface="Times New Roman" panose="02020603050405020304" pitchFamily="18" charset="0"/>
                <a:cs typeface="Times New Roman" panose="02020603050405020304" pitchFamily="18" charset="0"/>
              </a:rPr>
              <a:t>:</a:t>
            </a:r>
          </a:p>
          <a:p>
            <a:pPr lvl="2"/>
            <a:r>
              <a:rPr lang="en-US" sz="2400" dirty="0" smtClean="0">
                <a:solidFill>
                  <a:schemeClr val="bg1"/>
                </a:solidFill>
                <a:latin typeface="Times New Roman" panose="02020603050405020304" pitchFamily="18" charset="0"/>
                <a:cs typeface="Times New Roman" panose="02020603050405020304" pitchFamily="18" charset="0"/>
              </a:rPr>
              <a:t>Secession? </a:t>
            </a:r>
          </a:p>
          <a:p>
            <a:pPr lvl="3"/>
            <a:r>
              <a:rPr lang="en-US" sz="2400" dirty="0">
                <a:solidFill>
                  <a:schemeClr val="bg1"/>
                </a:solidFill>
                <a:latin typeface="Times New Roman" panose="02020603050405020304" pitchFamily="18" charset="0"/>
                <a:cs typeface="Times New Roman" panose="02020603050405020304" pitchFamily="18" charset="0"/>
              </a:rPr>
              <a:t>P</a:t>
            </a:r>
            <a:r>
              <a:rPr lang="en-US" sz="2400" dirty="0" smtClean="0">
                <a:solidFill>
                  <a:schemeClr val="bg1"/>
                </a:solidFill>
                <a:latin typeface="Times New Roman" panose="02020603050405020304" pitchFamily="18" charset="0"/>
                <a:cs typeface="Times New Roman" panose="02020603050405020304" pitchFamily="18" charset="0"/>
              </a:rPr>
              <a:t>olitical status of the CSA? Nation-state? Belligerent? Rebellion?</a:t>
            </a:r>
            <a:endParaRPr lang="en-US" sz="2400" dirty="0">
              <a:solidFill>
                <a:schemeClr val="bg1"/>
              </a:solidFill>
              <a:latin typeface="Times New Roman" panose="02020603050405020304" pitchFamily="18" charset="0"/>
              <a:cs typeface="Times New Roman" panose="02020603050405020304" pitchFamily="18" charset="0"/>
            </a:endParaRPr>
          </a:p>
          <a:p>
            <a:pPr lvl="2"/>
            <a:r>
              <a:rPr lang="en-US" sz="2400" dirty="0">
                <a:solidFill>
                  <a:srgbClr val="FFC000"/>
                </a:solidFill>
                <a:latin typeface="Times New Roman" panose="02020603050405020304" pitchFamily="18" charset="0"/>
                <a:cs typeface="Times New Roman" panose="02020603050405020304" pitchFamily="18" charset="0"/>
              </a:rPr>
              <a:t>Border States </a:t>
            </a:r>
            <a:r>
              <a:rPr lang="en-US" sz="2400" dirty="0">
                <a:solidFill>
                  <a:schemeClr val="bg1"/>
                </a:solidFill>
                <a:latin typeface="Times New Roman" panose="02020603050405020304" pitchFamily="18" charset="0"/>
                <a:cs typeface="Times New Roman" panose="02020603050405020304" pitchFamily="18" charset="0"/>
              </a:rPr>
              <a:t>(Delaware, Maryland, Kentucky, Missouri): </a:t>
            </a:r>
            <a:endParaRPr lang="en-US" sz="2400" dirty="0" smtClean="0">
              <a:solidFill>
                <a:schemeClr val="bg1"/>
              </a:solidFill>
              <a:latin typeface="Times New Roman" panose="02020603050405020304" pitchFamily="18" charset="0"/>
              <a:cs typeface="Times New Roman" panose="02020603050405020304" pitchFamily="18" charset="0"/>
            </a:endParaRPr>
          </a:p>
          <a:p>
            <a:pPr lvl="3"/>
            <a:r>
              <a:rPr lang="en-US" sz="2400" dirty="0" smtClean="0">
                <a:solidFill>
                  <a:schemeClr val="bg1"/>
                </a:solidFill>
                <a:latin typeface="Times New Roman" panose="02020603050405020304" pitchFamily="18" charset="0"/>
                <a:cs typeface="Times New Roman" panose="02020603050405020304" pitchFamily="18" charset="0"/>
              </a:rPr>
              <a:t>Maryland: Martial law, suspension </a:t>
            </a:r>
            <a:r>
              <a:rPr lang="en-US" sz="2400" i="1" dirty="0" smtClean="0">
                <a:solidFill>
                  <a:schemeClr val="bg1"/>
                </a:solidFill>
                <a:latin typeface="Times New Roman" panose="02020603050405020304" pitchFamily="18" charset="0"/>
                <a:cs typeface="Times New Roman" panose="02020603050405020304" pitchFamily="18" charset="0"/>
              </a:rPr>
              <a:t>habeas corpus</a:t>
            </a:r>
            <a:r>
              <a:rPr lang="en-US" sz="2400" dirty="0" smtClean="0">
                <a:solidFill>
                  <a:schemeClr val="bg1"/>
                </a:solidFill>
                <a:latin typeface="Times New Roman" panose="02020603050405020304" pitchFamily="18" charset="0"/>
                <a:cs typeface="Times New Roman" panose="02020603050405020304" pitchFamily="18" charset="0"/>
              </a:rPr>
              <a:t>, suppression of the press . . . Violations of civil liberties? Constitutional?</a:t>
            </a:r>
          </a:p>
          <a:p>
            <a:pPr lvl="3"/>
            <a:r>
              <a:rPr lang="en-US" sz="2400" dirty="0" smtClean="0">
                <a:solidFill>
                  <a:srgbClr val="FFC000"/>
                </a:solidFill>
                <a:latin typeface="Times New Roman" panose="02020603050405020304" pitchFamily="18" charset="0"/>
                <a:cs typeface="Times New Roman" panose="02020603050405020304" pitchFamily="18" charset="0"/>
              </a:rPr>
              <a:t>Missouri, Kentucky</a:t>
            </a:r>
            <a:r>
              <a:rPr lang="en-US" sz="2400" dirty="0" smtClean="0">
                <a:solidFill>
                  <a:schemeClr val="bg1"/>
                </a:solidFill>
                <a:latin typeface="Times New Roman" panose="02020603050405020304" pitchFamily="18" charset="0"/>
                <a:cs typeface="Times New Roman" panose="02020603050405020304" pitchFamily="18" charset="0"/>
              </a:rPr>
              <a:t>: Precedent of Kansas (two governments; each features secession and inclusion into CSA), guerilla warfare</a:t>
            </a:r>
          </a:p>
          <a:p>
            <a:pPr lvl="1"/>
            <a:r>
              <a:rPr lang="en-US" dirty="0" smtClean="0">
                <a:solidFill>
                  <a:schemeClr val="bg1"/>
                </a:solidFill>
                <a:latin typeface="Times New Roman" panose="02020603050405020304" pitchFamily="18" charset="0"/>
                <a:cs typeface="Times New Roman" panose="02020603050405020304" pitchFamily="18" charset="0"/>
              </a:rPr>
              <a:t>Mr. Lincoln Goes to War</a:t>
            </a:r>
          </a:p>
          <a:p>
            <a:pPr lvl="2"/>
            <a:r>
              <a:rPr lang="en-US" sz="2400" dirty="0" smtClean="0">
                <a:solidFill>
                  <a:schemeClr val="bg1"/>
                </a:solidFill>
                <a:latin typeface="Times New Roman" panose="02020603050405020304" pitchFamily="18" charset="0"/>
                <a:cs typeface="Times New Roman" panose="02020603050405020304" pitchFamily="18" charset="0"/>
              </a:rPr>
              <a:t>After Sumter, Virginia, 6 more states secede </a:t>
            </a:r>
          </a:p>
          <a:p>
            <a:pPr lvl="2"/>
            <a:r>
              <a:rPr lang="en-US" sz="2400" dirty="0" smtClean="0">
                <a:solidFill>
                  <a:schemeClr val="bg1"/>
                </a:solidFill>
                <a:latin typeface="Times New Roman" panose="02020603050405020304" pitchFamily="18" charset="0"/>
                <a:cs typeface="Times New Roman" panose="02020603050405020304" pitchFamily="18" charset="0"/>
              </a:rPr>
              <a:t>Lincoln’s call for 75,000 troops (“90 </a:t>
            </a:r>
            <a:r>
              <a:rPr lang="en-US" sz="2400" dirty="0">
                <a:solidFill>
                  <a:schemeClr val="bg1"/>
                </a:solidFill>
                <a:latin typeface="Times New Roman" panose="02020603050405020304" pitchFamily="18" charset="0"/>
                <a:cs typeface="Times New Roman" panose="02020603050405020304" pitchFamily="18" charset="0"/>
              </a:rPr>
              <a:t>D</a:t>
            </a:r>
            <a:r>
              <a:rPr lang="en-US" sz="2400" dirty="0" smtClean="0">
                <a:solidFill>
                  <a:schemeClr val="bg1"/>
                </a:solidFill>
                <a:latin typeface="Times New Roman" panose="02020603050405020304" pitchFamily="18" charset="0"/>
                <a:cs typeface="Times New Roman" panose="02020603050405020304" pitchFamily="18" charset="0"/>
              </a:rPr>
              <a:t>ay Wonders”)</a:t>
            </a:r>
          </a:p>
          <a:p>
            <a:pPr marL="914400" lvl="2" indent="0">
              <a:buNone/>
            </a:pPr>
            <a:endParaRPr lang="en-US" sz="2400" dirty="0" smtClean="0">
              <a:solidFill>
                <a:schemeClr val="bg1"/>
              </a:solidFill>
              <a:latin typeface="Times New Roman" panose="02020603050405020304" pitchFamily="18" charset="0"/>
              <a:cs typeface="Times New Roman" panose="02020603050405020304" pitchFamily="18" charset="0"/>
            </a:endParaRPr>
          </a:p>
          <a:p>
            <a:pPr marL="914400" lvl="2" indent="0">
              <a:buNone/>
            </a:pPr>
            <a:endParaRPr lang="en-US" sz="2400" dirty="0" smtClean="0">
              <a:solidFill>
                <a:schemeClr val="bg1"/>
              </a:solidFill>
              <a:latin typeface="Times New Roman" panose="02020603050405020304" pitchFamily="18" charset="0"/>
              <a:cs typeface="Times New Roman" panose="02020603050405020304" pitchFamily="18" charset="0"/>
            </a:endParaRPr>
          </a:p>
          <a:p>
            <a:pPr lvl="1"/>
            <a:endParaRPr lang="en-US" dirty="0" smtClean="0">
              <a:solidFill>
                <a:schemeClr val="bg1"/>
              </a:solidFill>
            </a:endParaRPr>
          </a:p>
        </p:txBody>
      </p:sp>
    </p:spTree>
    <p:extLst>
      <p:ext uri="{BB962C8B-B14F-4D97-AF65-F5344CB8AC3E}">
        <p14:creationId xmlns:p14="http://schemas.microsoft.com/office/powerpoint/2010/main" val="276861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additive="base">
                                        <p:cTn id="10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 calcmode="lin" valueType="num">
                                      <p:cBhvr additive="base">
                                        <p:cTn id="109"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 calcmode="lin" valueType="num">
                                      <p:cBhvr additive="base">
                                        <p:cTn id="115"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3508"/>
            <a:ext cx="7886700" cy="45719"/>
          </a:xfrm>
        </p:spPr>
        <p:txBody>
          <a:bodyPr>
            <a:normAutofit fontScale="90000"/>
          </a:bodyPr>
          <a:lstStyle/>
          <a:p>
            <a:endParaRPr lang="en-US" dirty="0"/>
          </a:p>
        </p:txBody>
      </p:sp>
      <p:sp>
        <p:nvSpPr>
          <p:cNvPr id="3" name="Content Placeholder 2"/>
          <p:cNvSpPr>
            <a:spLocks noGrp="1"/>
          </p:cNvSpPr>
          <p:nvPr>
            <p:ph idx="1"/>
          </p:nvPr>
        </p:nvSpPr>
        <p:spPr>
          <a:xfrm>
            <a:off x="6400800" y="0"/>
            <a:ext cx="2743199" cy="6858000"/>
          </a:xfrm>
        </p:spPr>
        <p:txBody>
          <a:bodyPr>
            <a:normAutofit/>
          </a:bodyPr>
          <a:lstStyle/>
          <a:p>
            <a:pPr marL="0" lvl="2" indent="0">
              <a:spcBef>
                <a:spcPts val="1000"/>
              </a:spcBef>
              <a:buNone/>
            </a:pPr>
            <a:r>
              <a:rPr lang="en-US" dirty="0">
                <a:solidFill>
                  <a:schemeClr val="bg1"/>
                </a:solidFill>
                <a:latin typeface="Times New Roman" panose="02020603050405020304" pitchFamily="18" charset="0"/>
                <a:cs typeface="Times New Roman" panose="02020603050405020304" pitchFamily="18" charset="0"/>
              </a:rPr>
              <a:t>On a </a:t>
            </a:r>
            <a:r>
              <a:rPr lang="en-US" dirty="0">
                <a:solidFill>
                  <a:srgbClr val="FFC000"/>
                </a:solidFill>
                <a:latin typeface="Times New Roman" panose="02020603050405020304" pitchFamily="18" charset="0"/>
                <a:cs typeface="Times New Roman" panose="02020603050405020304" pitchFamily="18" charset="0"/>
              </a:rPr>
              <a:t>typical planation (20 slaves)</a:t>
            </a:r>
            <a:r>
              <a:rPr lang="en-US" dirty="0">
                <a:solidFill>
                  <a:schemeClr val="bg1"/>
                </a:solidFill>
                <a:latin typeface="Times New Roman" panose="02020603050405020304" pitchFamily="18" charset="0"/>
                <a:cs typeface="Times New Roman" panose="02020603050405020304" pitchFamily="18" charset="0"/>
              </a:rPr>
              <a:t>, </a:t>
            </a:r>
            <a:r>
              <a:rPr lang="en-US" dirty="0">
                <a:solidFill>
                  <a:srgbClr val="FFC000"/>
                </a:solidFill>
                <a:latin typeface="Times New Roman" panose="02020603050405020304" pitchFamily="18" charset="0"/>
                <a:cs typeface="Times New Roman" panose="02020603050405020304" pitchFamily="18" charset="0"/>
              </a:rPr>
              <a:t>the capital investment in slaves was greater than the combined cost of land and equipment, and was the leading reason for </a:t>
            </a:r>
            <a:r>
              <a:rPr lang="en-US" dirty="0" smtClean="0">
                <a:solidFill>
                  <a:srgbClr val="FFC000"/>
                </a:solidFill>
                <a:latin typeface="Times New Roman" panose="02020603050405020304" pitchFamily="18" charset="0"/>
                <a:cs typeface="Times New Roman" panose="02020603050405020304" pitchFamily="18" charset="0"/>
              </a:rPr>
              <a:t>debt.</a:t>
            </a:r>
          </a:p>
          <a:p>
            <a:pPr marL="0" lvl="2" indent="0">
              <a:spcBef>
                <a:spcPts val="1000"/>
              </a:spcBef>
              <a:buNone/>
            </a:pPr>
            <a:endParaRPr lang="en-US" dirty="0">
              <a:solidFill>
                <a:srgbClr val="FFC000"/>
              </a:solidFill>
              <a:latin typeface="Times New Roman" panose="02020603050405020304" pitchFamily="18" charset="0"/>
              <a:cs typeface="Times New Roman" panose="02020603050405020304" pitchFamily="18" charset="0"/>
            </a:endParaRPr>
          </a:p>
          <a:p>
            <a:pPr marL="0" lvl="2" indent="0">
              <a:spcBef>
                <a:spcPts val="1000"/>
              </a:spcBef>
              <a:buNone/>
            </a:pPr>
            <a:r>
              <a:rPr lang="en-US" dirty="0" smtClean="0">
                <a:solidFill>
                  <a:schemeClr val="bg1"/>
                </a:solidFill>
                <a:latin typeface="Times New Roman" panose="02020603050405020304" pitchFamily="18" charset="0"/>
                <a:cs typeface="Times New Roman" panose="02020603050405020304" pitchFamily="18" charset="0"/>
              </a:rPr>
              <a:t>1. What </a:t>
            </a:r>
            <a:r>
              <a:rPr lang="en-US" dirty="0">
                <a:solidFill>
                  <a:schemeClr val="bg1"/>
                </a:solidFill>
                <a:latin typeface="Times New Roman" panose="02020603050405020304" pitchFamily="18" charset="0"/>
                <a:cs typeface="Times New Roman" panose="02020603050405020304" pitchFamily="18" charset="0"/>
              </a:rPr>
              <a:t>motivated the remaining </a:t>
            </a:r>
            <a:r>
              <a:rPr lang="en-US" dirty="0" smtClean="0">
                <a:solidFill>
                  <a:schemeClr val="bg1"/>
                </a:solidFill>
                <a:latin typeface="Times New Roman" panose="02020603050405020304" pitchFamily="18" charset="0"/>
                <a:cs typeface="Times New Roman" panose="02020603050405020304" pitchFamily="18" charset="0"/>
              </a:rPr>
              <a:t>70+%?</a:t>
            </a:r>
            <a:endParaRPr lang="en-US" dirty="0" smtClean="0">
              <a:solidFill>
                <a:schemeClr val="bg1"/>
              </a:solidFill>
              <a:latin typeface="Times New Roman" panose="02020603050405020304" pitchFamily="18" charset="0"/>
              <a:cs typeface="Times New Roman" panose="02020603050405020304" pitchFamily="18" charset="0"/>
            </a:endParaRPr>
          </a:p>
          <a:p>
            <a:pPr marL="0" lvl="2" indent="0">
              <a:spcBef>
                <a:spcPts val="1000"/>
              </a:spcBef>
              <a:buNone/>
            </a:pPr>
            <a:r>
              <a:rPr lang="en-US" dirty="0" smtClean="0">
                <a:solidFill>
                  <a:schemeClr val="bg1"/>
                </a:solidFill>
                <a:latin typeface="Times New Roman" panose="02020603050405020304" pitchFamily="18" charset="0"/>
                <a:cs typeface="Times New Roman" panose="02020603050405020304" pitchFamily="18" charset="0"/>
              </a:rPr>
              <a:t>2. Why </a:t>
            </a:r>
            <a:r>
              <a:rPr lang="en-US" dirty="0">
                <a:solidFill>
                  <a:schemeClr val="bg1"/>
                </a:solidFill>
                <a:latin typeface="Times New Roman" panose="02020603050405020304" pitchFamily="18" charset="0"/>
                <a:cs typeface="Times New Roman" panose="02020603050405020304" pitchFamily="18" charset="0"/>
              </a:rPr>
              <a:t>would this </a:t>
            </a:r>
            <a:r>
              <a:rPr lang="en-US" dirty="0" smtClean="0">
                <a:solidFill>
                  <a:schemeClr val="bg1"/>
                </a:solidFill>
                <a:latin typeface="Times New Roman" panose="02020603050405020304" pitchFamily="18" charset="0"/>
                <a:cs typeface="Times New Roman" panose="02020603050405020304" pitchFamily="18" charset="0"/>
              </a:rPr>
              <a:t>     minority </a:t>
            </a:r>
            <a:r>
              <a:rPr lang="en-US" dirty="0">
                <a:solidFill>
                  <a:schemeClr val="bg1"/>
                </a:solidFill>
                <a:latin typeface="Times New Roman" panose="02020603050405020304" pitchFamily="18" charset="0"/>
                <a:cs typeface="Times New Roman" panose="02020603050405020304" pitchFamily="18" charset="0"/>
              </a:rPr>
              <a:t>fight for people they despised </a:t>
            </a:r>
            <a:r>
              <a:rPr lang="en-US" dirty="0" smtClean="0">
                <a:solidFill>
                  <a:schemeClr val="bg1"/>
                </a:solidFill>
                <a:latin typeface="Times New Roman" panose="02020603050405020304" pitchFamily="18" charset="0"/>
                <a:cs typeface="Times New Roman" panose="02020603050405020304" pitchFamily="18" charset="0"/>
              </a:rPr>
              <a:t>(Planters)?</a:t>
            </a:r>
          </a:p>
          <a:p>
            <a:pPr marL="342900" lvl="2" indent="-342900">
              <a:spcBef>
                <a:spcPts val="1000"/>
              </a:spcBef>
            </a:pPr>
            <a:r>
              <a:rPr lang="en-US" dirty="0" smtClean="0">
                <a:solidFill>
                  <a:schemeClr val="bg1"/>
                </a:solidFill>
                <a:latin typeface="Times New Roman" panose="02020603050405020304" pitchFamily="18" charset="0"/>
                <a:cs typeface="Times New Roman" panose="02020603050405020304" pitchFamily="18" charset="0"/>
              </a:rPr>
              <a:t>Southern </a:t>
            </a:r>
            <a:r>
              <a:rPr lang="en-US" dirty="0" smtClean="0">
                <a:solidFill>
                  <a:srgbClr val="FFC000"/>
                </a:solidFill>
                <a:latin typeface="Times New Roman" panose="02020603050405020304" pitchFamily="18" charset="0"/>
                <a:cs typeface="Times New Roman" panose="02020603050405020304" pitchFamily="18" charset="0"/>
              </a:rPr>
              <a:t>nationalism</a:t>
            </a:r>
          </a:p>
          <a:p>
            <a:pPr marL="342900" lvl="2" indent="-342900">
              <a:spcBef>
                <a:spcPts val="1000"/>
              </a:spcBef>
            </a:pPr>
            <a:r>
              <a:rPr lang="en-US" dirty="0" smtClean="0">
                <a:solidFill>
                  <a:srgbClr val="FFC000"/>
                </a:solidFill>
                <a:latin typeface="Times New Roman" panose="02020603050405020304" pitchFamily="18" charset="0"/>
                <a:cs typeface="Times New Roman" panose="02020603050405020304" pitchFamily="18" charset="0"/>
              </a:rPr>
              <a:t>Defense </a:t>
            </a:r>
            <a:r>
              <a:rPr lang="en-US" dirty="0">
                <a:solidFill>
                  <a:srgbClr val="FFC000"/>
                </a:solidFill>
                <a:latin typeface="Times New Roman" panose="02020603050405020304" pitchFamily="18" charset="0"/>
                <a:cs typeface="Times New Roman" panose="02020603050405020304" pitchFamily="18" charset="0"/>
              </a:rPr>
              <a:t>of home </a:t>
            </a:r>
            <a:r>
              <a:rPr lang="en-US" dirty="0">
                <a:solidFill>
                  <a:schemeClr val="bg1"/>
                </a:solidFill>
                <a:latin typeface="Times New Roman" panose="02020603050405020304" pitchFamily="18" charset="0"/>
                <a:cs typeface="Times New Roman" panose="02020603050405020304" pitchFamily="18" charset="0"/>
              </a:rPr>
              <a:t>(“B/C you’re down here</a:t>
            </a:r>
            <a:r>
              <a:rPr lang="en-US" dirty="0" smtClean="0">
                <a:solidFill>
                  <a:schemeClr val="bg1"/>
                </a:solidFill>
                <a:latin typeface="Times New Roman" panose="02020603050405020304" pitchFamily="18" charset="0"/>
                <a:cs typeface="Times New Roman" panose="02020603050405020304" pitchFamily="18" charset="0"/>
              </a:rPr>
              <a:t>”)</a:t>
            </a:r>
          </a:p>
          <a:p>
            <a:pPr marL="342900" lvl="2" indent="-342900">
              <a:spcBef>
                <a:spcPts val="1000"/>
              </a:spcBef>
            </a:pPr>
            <a:r>
              <a:rPr lang="en-US" dirty="0" smtClean="0">
                <a:solidFill>
                  <a:schemeClr val="bg1"/>
                </a:solidFill>
                <a:latin typeface="Times New Roman" panose="02020603050405020304" pitchFamily="18" charset="0"/>
                <a:cs typeface="Times New Roman" panose="02020603050405020304" pitchFamily="18" charset="0"/>
              </a:rPr>
              <a:t>Belief </a:t>
            </a:r>
            <a:r>
              <a:rPr lang="en-US" dirty="0">
                <a:solidFill>
                  <a:schemeClr val="bg1"/>
                </a:solidFill>
                <a:latin typeface="Times New Roman" panose="02020603050405020304" pitchFamily="18" charset="0"/>
                <a:cs typeface="Times New Roman" panose="02020603050405020304" pitchFamily="18" charset="0"/>
              </a:rPr>
              <a:t>in “</a:t>
            </a:r>
            <a:r>
              <a:rPr lang="en-US" dirty="0">
                <a:solidFill>
                  <a:srgbClr val="FFC000"/>
                </a:solidFill>
                <a:latin typeface="Times New Roman" panose="02020603050405020304" pitchFamily="18" charset="0"/>
                <a:cs typeface="Times New Roman" panose="02020603050405020304" pitchFamily="18" charset="0"/>
              </a:rPr>
              <a:t>Herrenvolk democracy</a:t>
            </a:r>
            <a:r>
              <a:rPr lang="en-US" dirty="0" smtClean="0">
                <a:solidFill>
                  <a:srgbClr val="FFC000"/>
                </a:solidFill>
                <a:latin typeface="Times New Roman" panose="02020603050405020304" pitchFamily="18" charset="0"/>
                <a:cs typeface="Times New Roman" panose="02020603050405020304" pitchFamily="18" charset="0"/>
              </a:rPr>
              <a:t>” (legacy of white supremacy)</a:t>
            </a:r>
            <a:endParaRPr lang="en-US" dirty="0">
              <a:solidFill>
                <a:srgbClr val="FFC000"/>
              </a:solidFill>
              <a:latin typeface="Times New Roman" panose="02020603050405020304" pitchFamily="18" charset="0"/>
              <a:cs typeface="Times New Roman" panose="02020603050405020304" pitchFamily="18" charset="0"/>
            </a:endParaRPr>
          </a:p>
          <a:p>
            <a:pPr marL="0" lvl="2" indent="0">
              <a:spcBef>
                <a:spcPts val="1000"/>
              </a:spcBef>
              <a:buNone/>
            </a:pPr>
            <a:endParaRPr lang="en-US" sz="1900" dirty="0">
              <a:solidFill>
                <a:srgbClr val="FFC000"/>
              </a:solidFill>
              <a:latin typeface="Times New Roman" panose="02020603050405020304" pitchFamily="18" charset="0"/>
              <a:cs typeface="Times New Roman" panose="02020603050405020304" pitchFamily="18" charset="0"/>
            </a:endParaRPr>
          </a:p>
          <a:p>
            <a:endParaRPr lang="en-US" dirty="0"/>
          </a:p>
        </p:txBody>
      </p:sp>
      <p:pic>
        <p:nvPicPr>
          <p:cNvPr id="4" name="Picture 3"/>
          <p:cNvPicPr>
            <a:picLocks noChangeAspect="1"/>
          </p:cNvPicPr>
          <p:nvPr/>
        </p:nvPicPr>
        <p:blipFill>
          <a:blip r:embed="rId2"/>
          <a:stretch>
            <a:fillRect/>
          </a:stretch>
        </p:blipFill>
        <p:spPr>
          <a:xfrm>
            <a:off x="-64654" y="0"/>
            <a:ext cx="6465454" cy="6858000"/>
          </a:xfrm>
          <a:prstGeom prst="rect">
            <a:avLst/>
          </a:prstGeom>
        </p:spPr>
      </p:pic>
    </p:spTree>
    <p:extLst>
      <p:ext uri="{BB962C8B-B14F-4D97-AF65-F5344CB8AC3E}">
        <p14:creationId xmlns:p14="http://schemas.microsoft.com/office/powerpoint/2010/main" val="183162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87820"/>
          </a:xfrm>
        </p:spPr>
        <p:txBody>
          <a:bodyPr>
            <a:normAutofit fontScale="90000"/>
          </a:bodyPr>
          <a:lstStyle/>
          <a:p>
            <a:pPr algn="ctr"/>
            <a:r>
              <a:rPr lang="en-US" dirty="0">
                <a:solidFill>
                  <a:schemeClr val="bg1"/>
                </a:solidFill>
                <a:latin typeface="Times New Roman" panose="02020603050405020304" pitchFamily="18" charset="0"/>
                <a:cs typeface="Times New Roman" panose="02020603050405020304" pitchFamily="18" charset="0"/>
              </a:rPr>
              <a:t>War Aims: Slavery versus </a:t>
            </a:r>
            <a:r>
              <a:rPr lang="en-US" dirty="0" smtClean="0">
                <a:solidFill>
                  <a:schemeClr val="bg1"/>
                </a:solidFill>
                <a:latin typeface="Times New Roman" panose="02020603050405020304" pitchFamily="18" charset="0"/>
                <a:cs typeface="Times New Roman" panose="02020603050405020304" pitchFamily="18" charset="0"/>
              </a:rPr>
              <a:t>Union?</a:t>
            </a:r>
            <a:r>
              <a:rPr lang="en-US" dirty="0">
                <a:solidFill>
                  <a:schemeClr val="bg1"/>
                </a:solidFill>
                <a:latin typeface="Times New Roman" panose="02020603050405020304" pitchFamily="18" charset="0"/>
                <a:cs typeface="Times New Roman" panose="02020603050405020304" pitchFamily="18" charset="0"/>
              </a:rPr>
              <a:t/>
            </a:r>
            <a:br>
              <a:rPr lang="en-US" dirty="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599090"/>
            <a:ext cx="9144000" cy="6258910"/>
          </a:xfrm>
        </p:spPr>
        <p:txBody>
          <a:bodyPr>
            <a:normAutofit fontScale="40000" lnSpcReduction="20000"/>
          </a:bodyPr>
          <a:lstStyle/>
          <a:p>
            <a:pPr marL="508000" indent="-508000">
              <a:lnSpc>
                <a:spcPct val="80000"/>
              </a:lnSpc>
              <a:buNone/>
            </a:pPr>
            <a:r>
              <a:rPr lang="en-US" altLang="en-US" sz="5100" dirty="0" smtClean="0">
                <a:solidFill>
                  <a:schemeClr val="bg1"/>
                </a:solidFill>
                <a:latin typeface="Times New Roman" panose="02020603050405020304" pitchFamily="18" charset="0"/>
                <a:cs typeface="Times New Roman" panose="02020603050405020304" pitchFamily="18" charset="0"/>
              </a:rPr>
              <a:t>     </a:t>
            </a:r>
            <a:r>
              <a:rPr lang="en-US" altLang="en-US" sz="6500" dirty="0">
                <a:solidFill>
                  <a:schemeClr val="bg1"/>
                </a:solidFill>
                <a:latin typeface="Times New Roman" panose="02020603050405020304" pitchFamily="18" charset="0"/>
                <a:cs typeface="Times New Roman" panose="02020603050405020304" pitchFamily="18" charset="0"/>
              </a:rPr>
              <a:t>“Do the people of the South really entertain fears that a Republican administration would, directly or indirectly, interfere with their slaves, or with them about their slaves? If they do, I wish to assure you, as once a friend, and still, I hope, not an enemy, there is no cause for such fears.”</a:t>
            </a:r>
          </a:p>
          <a:p>
            <a:pPr marL="508000" indent="-508000" algn="r">
              <a:lnSpc>
                <a:spcPct val="80000"/>
              </a:lnSpc>
              <a:buNone/>
            </a:pPr>
            <a:r>
              <a:rPr lang="en-US" altLang="en-US" sz="6500" dirty="0" smtClean="0">
                <a:solidFill>
                  <a:schemeClr val="bg1"/>
                </a:solidFill>
                <a:latin typeface="Times New Roman" panose="02020603050405020304" pitchFamily="18" charset="0"/>
                <a:cs typeface="Times New Roman" panose="02020603050405020304" pitchFamily="18" charset="0"/>
              </a:rPr>
              <a:t>Lincoln To </a:t>
            </a:r>
            <a:r>
              <a:rPr lang="en-US" altLang="en-US" sz="6500" dirty="0">
                <a:solidFill>
                  <a:schemeClr val="bg1"/>
                </a:solidFill>
                <a:latin typeface="Times New Roman" panose="02020603050405020304" pitchFamily="18" charset="0"/>
                <a:cs typeface="Times New Roman" panose="02020603050405020304" pitchFamily="18" charset="0"/>
              </a:rPr>
              <a:t>Alexander Stephens, November 1860</a:t>
            </a:r>
            <a:endParaRPr lang="en-US" sz="6500" dirty="0" smtClean="0">
              <a:solidFill>
                <a:schemeClr val="bg1"/>
              </a:solidFill>
              <a:latin typeface="Times New Roman" panose="02020603050405020304" pitchFamily="18" charset="0"/>
              <a:cs typeface="Times New Roman" panose="02020603050405020304" pitchFamily="18" charset="0"/>
            </a:endParaRPr>
          </a:p>
          <a:p>
            <a:pPr marL="0" indent="0">
              <a:buNone/>
            </a:pPr>
            <a:endParaRPr lang="en-US" sz="6500" dirty="0" smtClean="0">
              <a:solidFill>
                <a:schemeClr val="bg1"/>
              </a:solidFill>
              <a:latin typeface="Times New Roman" panose="02020603050405020304" pitchFamily="18" charset="0"/>
              <a:cs typeface="Times New Roman" panose="02020603050405020304" pitchFamily="18" charset="0"/>
            </a:endParaRPr>
          </a:p>
          <a:p>
            <a:pPr marL="457200" lvl="1" indent="0">
              <a:buNone/>
            </a:pPr>
            <a:r>
              <a:rPr lang="en-US" sz="6500" dirty="0" smtClean="0">
                <a:solidFill>
                  <a:schemeClr val="bg1"/>
                </a:solidFill>
                <a:latin typeface="Times New Roman" panose="02020603050405020304" pitchFamily="18" charset="0"/>
                <a:cs typeface="Times New Roman" panose="02020603050405020304" pitchFamily="18" charset="0"/>
              </a:rPr>
              <a:t>Congressionally-Mandated War </a:t>
            </a:r>
            <a:r>
              <a:rPr lang="en-US" sz="6500" dirty="0">
                <a:solidFill>
                  <a:schemeClr val="bg1"/>
                </a:solidFill>
                <a:latin typeface="Times New Roman" panose="02020603050405020304" pitchFamily="18" charset="0"/>
                <a:cs typeface="Times New Roman" panose="02020603050405020304" pitchFamily="18" charset="0"/>
              </a:rPr>
              <a:t>A</a:t>
            </a:r>
            <a:r>
              <a:rPr lang="en-US" sz="6500" dirty="0" smtClean="0">
                <a:solidFill>
                  <a:schemeClr val="bg1"/>
                </a:solidFill>
                <a:latin typeface="Times New Roman" panose="02020603050405020304" pitchFamily="18" charset="0"/>
                <a:cs typeface="Times New Roman" panose="02020603050405020304" pitchFamily="18" charset="0"/>
              </a:rPr>
              <a:t>ims: </a:t>
            </a:r>
            <a:r>
              <a:rPr lang="en-US" sz="6500" dirty="0" smtClean="0">
                <a:solidFill>
                  <a:srgbClr val="FFC000"/>
                </a:solidFill>
                <a:latin typeface="Times New Roman" panose="02020603050405020304" pitchFamily="18" charset="0"/>
                <a:cs typeface="Times New Roman" panose="02020603050405020304" pitchFamily="18" charset="0"/>
              </a:rPr>
              <a:t>The Crittenden-Johnson Resolution (June 861)</a:t>
            </a:r>
          </a:p>
          <a:p>
            <a:pPr marL="457200" lvl="1" indent="0">
              <a:buNone/>
            </a:pPr>
            <a:r>
              <a:rPr lang="en-US" sz="6500" i="1" dirty="0" smtClean="0">
                <a:solidFill>
                  <a:schemeClr val="bg1"/>
                </a:solidFill>
                <a:latin typeface="Times New Roman" panose="02020603050405020304" pitchFamily="18" charset="0"/>
                <a:cs typeface="Times New Roman" panose="02020603050405020304" pitchFamily="18" charset="0"/>
              </a:rPr>
              <a:t>“Resolved </a:t>
            </a:r>
            <a:r>
              <a:rPr lang="en-US" sz="6500" i="1" dirty="0">
                <a:solidFill>
                  <a:schemeClr val="bg1"/>
                </a:solidFill>
                <a:latin typeface="Times New Roman" panose="02020603050405020304" pitchFamily="18" charset="0"/>
                <a:cs typeface="Times New Roman" panose="02020603050405020304" pitchFamily="18" charset="0"/>
              </a:rPr>
              <a:t>by the House of Representatives of the Congress of the United States, </a:t>
            </a:r>
            <a:r>
              <a:rPr lang="en-US" sz="6500" dirty="0">
                <a:solidFill>
                  <a:schemeClr val="bg1"/>
                </a:solidFill>
                <a:latin typeface="Times New Roman" panose="02020603050405020304" pitchFamily="18" charset="0"/>
                <a:cs typeface="Times New Roman" panose="02020603050405020304" pitchFamily="18" charset="0"/>
              </a:rPr>
              <a:t>That the present </a:t>
            </a:r>
            <a:r>
              <a:rPr lang="en-US" sz="6500" dirty="0" smtClean="0">
                <a:solidFill>
                  <a:schemeClr val="bg1"/>
                </a:solidFill>
                <a:latin typeface="Times New Roman" panose="02020603050405020304" pitchFamily="18" charset="0"/>
                <a:cs typeface="Times New Roman" panose="02020603050405020304" pitchFamily="18" charset="0"/>
              </a:rPr>
              <a:t>war </a:t>
            </a:r>
            <a:r>
              <a:rPr lang="en-US" sz="6500" dirty="0">
                <a:solidFill>
                  <a:schemeClr val="bg1"/>
                </a:solidFill>
                <a:latin typeface="Times New Roman" panose="02020603050405020304" pitchFamily="18" charset="0"/>
                <a:cs typeface="Times New Roman" panose="02020603050405020304" pitchFamily="18" charset="0"/>
              </a:rPr>
              <a:t>has been forced upon our nation by the Southern States now in revolt against the constitutional government of the United States; that in this national emergency Congress shall pursue its duty </a:t>
            </a:r>
            <a:r>
              <a:rPr lang="en-US" sz="6500" dirty="0" smtClean="0">
                <a:solidFill>
                  <a:schemeClr val="bg1"/>
                </a:solidFill>
                <a:latin typeface="Times New Roman" panose="02020603050405020304" pitchFamily="18" charset="0"/>
                <a:cs typeface="Times New Roman" panose="02020603050405020304" pitchFamily="18" charset="0"/>
              </a:rPr>
              <a:t>and </a:t>
            </a:r>
            <a:r>
              <a:rPr lang="en-US" sz="6500" dirty="0">
                <a:solidFill>
                  <a:schemeClr val="bg1"/>
                </a:solidFill>
                <a:latin typeface="Times New Roman" panose="02020603050405020304" pitchFamily="18" charset="0"/>
                <a:cs typeface="Times New Roman" panose="02020603050405020304" pitchFamily="18" charset="0"/>
              </a:rPr>
              <a:t>resolve that </a:t>
            </a:r>
            <a:r>
              <a:rPr lang="en-US" sz="6500" i="1" dirty="0">
                <a:solidFill>
                  <a:srgbClr val="FFC000"/>
                </a:solidFill>
                <a:latin typeface="Times New Roman" panose="02020603050405020304" pitchFamily="18" charset="0"/>
                <a:cs typeface="Times New Roman" panose="02020603050405020304" pitchFamily="18" charset="0"/>
              </a:rPr>
              <a:t>this war will not be waged on our part in any spirit of oppression, nor for conquest or subjugation, nor purpose of overthrowing or interfering with the rights or established institutions of those States</a:t>
            </a:r>
            <a:r>
              <a:rPr lang="en-US" sz="6500" dirty="0">
                <a:solidFill>
                  <a:schemeClr val="bg1"/>
                </a:solidFill>
                <a:latin typeface="Times New Roman" panose="02020603050405020304" pitchFamily="18" charset="0"/>
                <a:cs typeface="Times New Roman" panose="02020603050405020304" pitchFamily="18" charset="0"/>
              </a:rPr>
              <a:t>. It shall be the policy of the United States government </a:t>
            </a:r>
            <a:r>
              <a:rPr lang="en-US" sz="6500" i="1" dirty="0">
                <a:solidFill>
                  <a:srgbClr val="FFC000"/>
                </a:solidFill>
                <a:latin typeface="Times New Roman" panose="02020603050405020304" pitchFamily="18" charset="0"/>
                <a:cs typeface="Times New Roman" panose="02020603050405020304" pitchFamily="18" charset="0"/>
              </a:rPr>
              <a:t>to defend and maintain the supremacy of the Constitution and to preserve the Union, and that as soon as these objects are accomplished the war ought to </a:t>
            </a:r>
            <a:r>
              <a:rPr lang="en-US" sz="6500" i="1" dirty="0" smtClean="0">
                <a:solidFill>
                  <a:srgbClr val="FFC000"/>
                </a:solidFill>
                <a:latin typeface="Times New Roman" panose="02020603050405020304" pitchFamily="18" charset="0"/>
                <a:cs typeface="Times New Roman" panose="02020603050405020304" pitchFamily="18" charset="0"/>
              </a:rPr>
              <a:t>cease</a:t>
            </a:r>
            <a:r>
              <a:rPr lang="en-US" sz="6500" dirty="0" smtClean="0">
                <a:solidFill>
                  <a:schemeClr val="bg1"/>
                </a:solidFill>
                <a:latin typeface="Times New Roman" panose="02020603050405020304" pitchFamily="18" charset="0"/>
                <a:cs typeface="Times New Roman" panose="02020603050405020304" pitchFamily="18" charset="0"/>
              </a:rPr>
              <a:t>.”</a:t>
            </a:r>
            <a:endParaRPr lang="en-US" sz="6500" dirty="0">
              <a:solidFill>
                <a:schemeClr val="bg1"/>
              </a:solidFill>
              <a:latin typeface="Times New Roman" panose="02020603050405020304" pitchFamily="18" charset="0"/>
              <a:cs typeface="Times New Roman" panose="02020603050405020304" pitchFamily="18" charset="0"/>
            </a:endParaRPr>
          </a:p>
          <a:p>
            <a:pPr lvl="1"/>
            <a:endParaRPr lang="en-US" sz="5100" dirty="0" smtClean="0">
              <a:solidFill>
                <a:schemeClr val="bg1"/>
              </a:solidFill>
            </a:endParaRPr>
          </a:p>
          <a:p>
            <a:pPr marL="457200" lvl="1" indent="0">
              <a:buNone/>
            </a:pPr>
            <a:endParaRPr lang="en-US" dirty="0">
              <a:solidFill>
                <a:schemeClr val="bg1"/>
              </a:solidFill>
            </a:endParaRPr>
          </a:p>
        </p:txBody>
      </p:sp>
    </p:spTree>
    <p:extLst>
      <p:ext uri="{BB962C8B-B14F-4D97-AF65-F5344CB8AC3E}">
        <p14:creationId xmlns:p14="http://schemas.microsoft.com/office/powerpoint/2010/main" val="35873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4193</TotalTime>
  <Words>4124</Words>
  <Application>Microsoft Office PowerPoint</Application>
  <PresentationFormat>On-screen Show (4:3)</PresentationFormat>
  <Paragraphs>386</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宋体</vt:lpstr>
      <vt:lpstr>Arial</vt:lpstr>
      <vt:lpstr>Calibri</vt:lpstr>
      <vt:lpstr>Calibri Light</vt:lpstr>
      <vt:lpstr>Times New Roman</vt:lpstr>
      <vt:lpstr>Office Theme</vt:lpstr>
      <vt:lpstr>The Civil War:  The Watershed of American History </vt:lpstr>
      <vt:lpstr>How in the World Did We Get To This?</vt:lpstr>
      <vt:lpstr>AND THIS . . . .</vt:lpstr>
      <vt:lpstr>AND THIS . . . </vt:lpstr>
      <vt:lpstr>SITUATION  CA. ELECTION 1860. . . </vt:lpstr>
      <vt:lpstr>PowerPoint Presentation</vt:lpstr>
      <vt:lpstr>PowerPoint Presentation</vt:lpstr>
      <vt:lpstr>PowerPoint Presentation</vt:lpstr>
      <vt:lpstr>War Aims: Slavery versus Union?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LEDGER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WARTIME ECONOMY </vt:lpstr>
      <vt:lpstr>USS Monitor and CSS Virginia (Merrimac)</vt:lpstr>
      <vt:lpstr>Southern Qualitative Economy:  The Effects of Research and Development</vt:lpstr>
      <vt:lpstr>CSS Hunley</vt:lpstr>
      <vt:lpstr>UNEXPLORED THEME:  DEMOGRAPHIC OF BLACKS IN THE SOUTH DURING THE CIVIL WAR</vt:lpstr>
      <vt:lpstr>PowerPoint Presentation</vt:lpstr>
      <vt:lpstr>THE PRELIMINARY PROCLAMATION August 1862</vt:lpstr>
      <vt:lpstr>PowerPoint Presentation</vt:lpstr>
      <vt:lpstr>PowerPoint Presentation</vt:lpstr>
      <vt:lpstr>EUROPEAN CONFUSION RE THE 2 DECEMBER MESSAGE</vt:lpstr>
      <vt:lpstr>The Final Draft: 1 January 1863</vt:lpstr>
      <vt:lpstr>PowerPoint Presentation</vt:lpstr>
      <vt:lpstr>EFFECTS OF THE “WAR MEASURE:” </vt:lpstr>
      <vt:lpstr>PowerPoint Presentation</vt:lpstr>
      <vt:lpstr>The Proclamation as Foreign Policy?</vt:lpstr>
      <vt:lpstr>PowerPoint Presentation</vt:lpstr>
      <vt:lpstr>PowerPoint Presentation</vt:lpstr>
      <vt:lpstr>PowerPoint Presentation</vt:lpstr>
      <vt:lpstr>PowerPoint Presentation</vt:lpstr>
      <vt:lpstr>PowerPoint Presentation</vt:lpstr>
      <vt:lpstr>8 Dec 1863</vt:lpstr>
      <vt:lpstr>Not a Bad Deal, So What’s the Problem?  (and There IS a BIG Problem)</vt:lpstr>
      <vt:lpstr>PowerPoint Presentation</vt:lpstr>
      <vt:lpstr>ADIOS, ABE . . . HELLO ANDY</vt:lpstr>
      <vt:lpstr>THE SOUTH DURING RECONSTRUCTION</vt:lpstr>
    </vt:vector>
  </TitlesOfParts>
  <Company>Humble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Mark Scalia</cp:lastModifiedBy>
  <cp:revision>178</cp:revision>
  <cp:lastPrinted>2018-11-28T11:59:09Z</cp:lastPrinted>
  <dcterms:created xsi:type="dcterms:W3CDTF">2018-11-24T20:38:02Z</dcterms:created>
  <dcterms:modified xsi:type="dcterms:W3CDTF">2020-04-05T17:51:49Z</dcterms:modified>
</cp:coreProperties>
</file>